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Nunito" pitchFamily="2" charset="77"/>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varScale="1">
        <p:scale>
          <a:sx n="144" d="100"/>
          <a:sy n="144" d="100"/>
        </p:scale>
        <p:origin x="72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c703eb762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c703eb762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c5dcefaac0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c5dcefaac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c5dcefaac0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c5dcefaac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5dcefaac0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5dcefaac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c5dcefaac0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c5dcefaac0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5dcefaac0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5dcefaac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5dcefaac0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c5dcefaac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c5dcefaac0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c5dcefaac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c5dcefaac0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c5dcefaac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c5dcefaac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c5dcefaac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c5dcefaac0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c5dcefaac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c5dcefaac0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c5dcefaac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c5dcefaac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c5dcefaac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c5dcefaac0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c5dcefaac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c7387a9f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c7387a9f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c6128140b3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c6128140b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5dcefaac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5dcefaac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5dcefaac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5dcefaac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5dcefaac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5dcefaac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5dcefaac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5dcefaac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5dcefaac0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c5dcefaac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c5dcefaac0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c5dcefaac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c5dcefaac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c5dcefaac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24"/>
        <p:cNvGrpSpPr/>
        <p:nvPr/>
      </p:nvGrpSpPr>
      <p:grpSpPr>
        <a:xfrm>
          <a:off x="0" y="0"/>
          <a:ext cx="0" cy="0"/>
          <a:chOff x="0" y="0"/>
          <a:chExt cx="0" cy="0"/>
        </a:xfrm>
      </p:grpSpPr>
      <p:grpSp>
        <p:nvGrpSpPr>
          <p:cNvPr id="125" name="Google Shape;125;p13"/>
          <p:cNvGrpSpPr/>
          <p:nvPr/>
        </p:nvGrpSpPr>
        <p:grpSpPr>
          <a:xfrm>
            <a:off x="4406400" y="0"/>
            <a:ext cx="4737600" cy="5143065"/>
            <a:chOff x="4406400" y="0"/>
            <a:chExt cx="4737600" cy="5143065"/>
          </a:xfrm>
        </p:grpSpPr>
        <p:sp>
          <p:nvSpPr>
            <p:cNvPr id="126" name="Google Shape;126;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5" name="Google Shape;145;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46"/>
        <p:cNvGrpSpPr/>
        <p:nvPr/>
      </p:nvGrpSpPr>
      <p:grpSpPr>
        <a:xfrm>
          <a:off x="0" y="0"/>
          <a:ext cx="0" cy="0"/>
          <a:chOff x="0" y="0"/>
          <a:chExt cx="0" cy="0"/>
        </a:xfrm>
      </p:grpSpPr>
      <p:pic>
        <p:nvPicPr>
          <p:cNvPr id="147" name="Google Shape;147;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48" name="Google Shape;148;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150" name="Google Shape;15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1" name="Google Shape;151;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14"/>
          <p:cNvGrpSpPr/>
          <p:nvPr/>
        </p:nvGrpSpPr>
        <p:grpSpPr>
          <a:xfrm>
            <a:off x="0" y="381001"/>
            <a:ext cx="1037850" cy="1016287"/>
            <a:chOff x="0" y="381001"/>
            <a:chExt cx="1037850" cy="1016287"/>
          </a:xfrm>
        </p:grpSpPr>
        <p:sp>
          <p:nvSpPr>
            <p:cNvPr id="156" name="Google Shape;156;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58"/>
        <p:cNvGrpSpPr/>
        <p:nvPr/>
      </p:nvGrpSpPr>
      <p:grpSpPr>
        <a:xfrm>
          <a:off x="0" y="0"/>
          <a:ext cx="0" cy="0"/>
          <a:chOff x="0" y="0"/>
          <a:chExt cx="0" cy="0"/>
        </a:xfrm>
      </p:grpSpPr>
      <p:sp>
        <p:nvSpPr>
          <p:cNvPr id="159" name="Google Shape;159;p1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0" name="Google Shape;160;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
        <p:nvSpPr>
          <p:cNvPr id="162" name="Google Shape;162;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5"/>
          <p:cNvGrpSpPr/>
          <p:nvPr/>
        </p:nvGrpSpPr>
        <p:grpSpPr>
          <a:xfrm>
            <a:off x="0" y="381001"/>
            <a:ext cx="1037850" cy="1016287"/>
            <a:chOff x="0" y="381001"/>
            <a:chExt cx="1037850" cy="1016287"/>
          </a:xfrm>
        </p:grpSpPr>
        <p:sp>
          <p:nvSpPr>
            <p:cNvPr id="167" name="Google Shape;167;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70" name="Google Shape;17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71"/>
        <p:cNvGrpSpPr/>
        <p:nvPr/>
      </p:nvGrpSpPr>
      <p:grpSpPr>
        <a:xfrm>
          <a:off x="0" y="0"/>
          <a:ext cx="0" cy="0"/>
          <a:chOff x="0" y="0"/>
          <a:chExt cx="0" cy="0"/>
        </a:xfrm>
      </p:grpSpPr>
      <p:sp>
        <p:nvSpPr>
          <p:cNvPr id="172" name="Google Shape;172;p1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3" name="Google Shape;173;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6"/>
          <p:cNvGrpSpPr/>
          <p:nvPr/>
        </p:nvGrpSpPr>
        <p:grpSpPr>
          <a:xfrm>
            <a:off x="0" y="381001"/>
            <a:ext cx="1037850" cy="1016287"/>
            <a:chOff x="0" y="381001"/>
            <a:chExt cx="1037850" cy="1016287"/>
          </a:xfrm>
        </p:grpSpPr>
        <p:sp>
          <p:nvSpPr>
            <p:cNvPr id="179" name="Google Shape;179;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82" name="Google Shape;1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83" name="Google Shape;183;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robots.ox.ac.uk/~vgg/data/pet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dronedataset.icg.tugraz.at"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7"/>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latin typeface="Times New Roman"/>
                <a:ea typeface="Times New Roman"/>
                <a:cs typeface="Times New Roman"/>
                <a:sym typeface="Times New Roman"/>
              </a:rPr>
              <a:t>Unsupervised Image Segmentation with K-means</a:t>
            </a:r>
            <a:endParaRPr>
              <a:latin typeface="Times New Roman"/>
              <a:ea typeface="Times New Roman"/>
              <a:cs typeface="Times New Roman"/>
              <a:sym typeface="Times New Roman"/>
            </a:endParaRPr>
          </a:p>
        </p:txBody>
      </p:sp>
      <p:sp>
        <p:nvSpPr>
          <p:cNvPr id="189" name="Google Shape;189;p17"/>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fontScale="55000" lnSpcReduction="20000"/>
          </a:bodyPr>
          <a:lstStyle/>
          <a:p>
            <a:pPr marL="457200" lvl="0" indent="0" algn="ctr" rtl="0">
              <a:lnSpc>
                <a:spcPct val="115000"/>
              </a:lnSpc>
              <a:spcBef>
                <a:spcPts val="0"/>
              </a:spcBef>
              <a:spcAft>
                <a:spcPts val="1600"/>
              </a:spcAft>
              <a:buNone/>
            </a:pPr>
            <a:endParaRPr dirty="0"/>
          </a:p>
        </p:txBody>
      </p:sp>
      <p:sp>
        <p:nvSpPr>
          <p:cNvPr id="190" name="Google Shape;190;p1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u="sng">
                <a:latin typeface="Times New Roman"/>
                <a:ea typeface="Times New Roman"/>
                <a:cs typeface="Times New Roman"/>
                <a:sym typeface="Times New Roman"/>
              </a:rPr>
              <a:t>K-means Algorithm</a:t>
            </a:r>
            <a:endParaRPr u="sng">
              <a:latin typeface="Times New Roman"/>
              <a:ea typeface="Times New Roman"/>
              <a:cs typeface="Times New Roman"/>
              <a:sym typeface="Times New Roman"/>
            </a:endParaRPr>
          </a:p>
        </p:txBody>
      </p:sp>
      <p:sp>
        <p:nvSpPr>
          <p:cNvPr id="263" name="Google Shape;263;p2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a:t>Clusters points based on their similarity or closeness to each other. The algorithm has three steps. The first step chooses the initial centroids using random data points. After initialization the first step assigns each sample to its nearest centroid. The second step creates new centroids by taking the mean value of all of the samples assigned to each previous centroid. The difference between the old and the new centroids are computed and the algorithm repeats these last two steps until this value is less than a threshold. </a:t>
            </a:r>
            <a:endParaRPr/>
          </a:p>
          <a:p>
            <a:pPr marL="457200" lvl="0" indent="-311150" algn="l" rtl="0">
              <a:spcBef>
                <a:spcPts val="0"/>
              </a:spcBef>
              <a:spcAft>
                <a:spcPts val="0"/>
              </a:spcAft>
              <a:buSzPts val="1300"/>
              <a:buChar char="●"/>
            </a:pPr>
            <a:r>
              <a:rPr lang="en-GB"/>
              <a:t>We give the k-means algorithm the number of clusters we want the image to be segmented into. For Pets dataset we give it two for pet and background and Drone dataset we give it five.</a:t>
            </a:r>
            <a:endParaRPr/>
          </a:p>
        </p:txBody>
      </p:sp>
      <p:sp>
        <p:nvSpPr>
          <p:cNvPr id="264" name="Google Shape;264;p2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7"/>
          <p:cNvSpPr txBox="1">
            <a:spLocks noGrp="1"/>
          </p:cNvSpPr>
          <p:nvPr>
            <p:ph type="title"/>
          </p:nvPr>
        </p:nvSpPr>
        <p:spPr>
          <a:xfrm>
            <a:off x="819150" y="478225"/>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400" u="sng"/>
              <a:t>Predictive Modeling for Pets Dataset</a:t>
            </a:r>
            <a:endParaRPr sz="2400" u="sng"/>
          </a:p>
        </p:txBody>
      </p:sp>
      <p:pic>
        <p:nvPicPr>
          <p:cNvPr id="270" name="Google Shape;270;p27"/>
          <p:cNvPicPr preferRelativeResize="0"/>
          <p:nvPr/>
        </p:nvPicPr>
        <p:blipFill>
          <a:blip r:embed="rId3">
            <a:alphaModFix/>
          </a:blip>
          <a:stretch>
            <a:fillRect/>
          </a:stretch>
        </p:blipFill>
        <p:spPr>
          <a:xfrm>
            <a:off x="3654600" y="1323979"/>
            <a:ext cx="5116500" cy="3235350"/>
          </a:xfrm>
          <a:prstGeom prst="rect">
            <a:avLst/>
          </a:prstGeom>
          <a:noFill/>
          <a:ln>
            <a:noFill/>
          </a:ln>
        </p:spPr>
      </p:pic>
      <p:sp>
        <p:nvSpPr>
          <p:cNvPr id="271" name="Google Shape;271;p27"/>
          <p:cNvSpPr txBox="1"/>
          <p:nvPr/>
        </p:nvSpPr>
        <p:spPr>
          <a:xfrm>
            <a:off x="484425" y="1690725"/>
            <a:ext cx="2571900" cy="2446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Calibri"/>
              <a:buChar char="●"/>
            </a:pPr>
            <a:r>
              <a:rPr lang="en-GB">
                <a:latin typeface="Calibri"/>
                <a:ea typeface="Calibri"/>
                <a:cs typeface="Calibri"/>
                <a:sym typeface="Calibri"/>
              </a:rPr>
              <a:t>Random examples of original images along with their ground truth masks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Mask images have three labels, animal, outline, and background</a:t>
            </a:r>
            <a:endParaRPr>
              <a:latin typeface="Calibri"/>
              <a:ea typeface="Calibri"/>
              <a:cs typeface="Calibri"/>
              <a:sym typeface="Calibri"/>
            </a:endParaRPr>
          </a:p>
        </p:txBody>
      </p:sp>
      <p:sp>
        <p:nvSpPr>
          <p:cNvPr id="272" name="Google Shape;272;p2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8"/>
          <p:cNvSpPr txBox="1">
            <a:spLocks noGrp="1"/>
          </p:cNvSpPr>
          <p:nvPr>
            <p:ph type="title"/>
          </p:nvPr>
        </p:nvSpPr>
        <p:spPr>
          <a:xfrm>
            <a:off x="819150" y="975975"/>
            <a:ext cx="7505700" cy="1406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sz="1000">
              <a:solidFill>
                <a:srgbClr val="000000"/>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None/>
            </a:pPr>
            <a:r>
              <a:rPr lang="en-GB" sz="1100">
                <a:solidFill>
                  <a:srgbClr val="000000"/>
                </a:solidFill>
                <a:latin typeface="Times New Roman"/>
                <a:ea typeface="Times New Roman"/>
                <a:cs typeface="Times New Roman"/>
                <a:sym typeface="Times New Roman"/>
              </a:rPr>
              <a:t>The significance of RGB to HSV values can be defined as: </a:t>
            </a: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100">
                <a:solidFill>
                  <a:srgbClr val="000000"/>
                </a:solidFill>
                <a:latin typeface="Times New Roman"/>
                <a:ea typeface="Times New Roman"/>
                <a:cs typeface="Times New Roman"/>
                <a:sym typeface="Times New Roman"/>
              </a:rPr>
              <a:t>RGB color space describes colors in terms of the amount of red, green, and blue present. HSV color space describes colors in terms of the Hue, Saturation, and Value. In situations where color description plays an integral role, the HSV color model is often preferred over the RGB model.</a:t>
            </a: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GB" sz="1100">
                <a:solidFill>
                  <a:srgbClr val="000000"/>
                </a:solidFill>
                <a:latin typeface="Times New Roman"/>
                <a:ea typeface="Times New Roman"/>
                <a:cs typeface="Times New Roman"/>
                <a:sym typeface="Times New Roman"/>
              </a:rPr>
              <a:t>The significance of RGB to LAB values can be defined as: </a:t>
            </a: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100">
                <a:solidFill>
                  <a:srgbClr val="000000"/>
                </a:solidFill>
                <a:latin typeface="Times New Roman"/>
                <a:ea typeface="Times New Roman"/>
                <a:cs typeface="Times New Roman"/>
                <a:sym typeface="Times New Roman"/>
              </a:rPr>
              <a:t>RGB operates on three channels: red, green and blue. Lab is a conversion of the same information to a lightness component L*, and two-color components - a* and b*. Lightness is kept separate from color, so that you can adjust one without affecting the other.</a:t>
            </a: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400">
              <a:solidFill>
                <a:srgbClr val="000000"/>
              </a:solidFill>
            </a:endParaRPr>
          </a:p>
        </p:txBody>
      </p:sp>
      <p:sp>
        <p:nvSpPr>
          <p:cNvPr id="278" name="Google Shape;278;p28"/>
          <p:cNvSpPr txBox="1">
            <a:spLocks noGrp="1"/>
          </p:cNvSpPr>
          <p:nvPr>
            <p:ph type="body" idx="1"/>
          </p:nvPr>
        </p:nvSpPr>
        <p:spPr>
          <a:xfrm>
            <a:off x="819150" y="2382800"/>
            <a:ext cx="7505700" cy="205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1200"/>
              </a:spcBef>
              <a:spcAft>
                <a:spcPts val="1200"/>
              </a:spcAft>
              <a:buNone/>
            </a:pPr>
            <a:endParaRPr/>
          </a:p>
        </p:txBody>
      </p:sp>
      <p:pic>
        <p:nvPicPr>
          <p:cNvPr id="279" name="Google Shape;279;p28"/>
          <p:cNvPicPr preferRelativeResize="0"/>
          <p:nvPr/>
        </p:nvPicPr>
        <p:blipFill>
          <a:blip r:embed="rId3">
            <a:alphaModFix/>
          </a:blip>
          <a:stretch>
            <a:fillRect/>
          </a:stretch>
        </p:blipFill>
        <p:spPr>
          <a:xfrm>
            <a:off x="1784475" y="2505875"/>
            <a:ext cx="5132999" cy="2055900"/>
          </a:xfrm>
          <a:prstGeom prst="rect">
            <a:avLst/>
          </a:prstGeom>
          <a:noFill/>
          <a:ln>
            <a:noFill/>
          </a:ln>
        </p:spPr>
      </p:pic>
      <p:sp>
        <p:nvSpPr>
          <p:cNvPr id="280" name="Google Shape;280;p28"/>
          <p:cNvSpPr txBox="1"/>
          <p:nvPr/>
        </p:nvSpPr>
        <p:spPr>
          <a:xfrm>
            <a:off x="755150" y="356200"/>
            <a:ext cx="7505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a:solidFill>
                  <a:schemeClr val="lt1"/>
                </a:solidFill>
                <a:latin typeface="Times New Roman"/>
                <a:ea typeface="Times New Roman"/>
                <a:cs typeface="Times New Roman"/>
                <a:sym typeface="Times New Roman"/>
              </a:rPr>
              <a:t>Pet Dataset HSV and LAB Conversion</a:t>
            </a:r>
            <a:endParaRPr sz="3000">
              <a:solidFill>
                <a:schemeClr val="lt1"/>
              </a:solidFill>
              <a:latin typeface="Times New Roman"/>
              <a:ea typeface="Times New Roman"/>
              <a:cs typeface="Times New Roman"/>
              <a:sym typeface="Times New Roman"/>
            </a:endParaRPr>
          </a:p>
        </p:txBody>
      </p:sp>
      <p:sp>
        <p:nvSpPr>
          <p:cNvPr id="281" name="Google Shape;281;p2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9"/>
          <p:cNvSpPr txBox="1">
            <a:spLocks noGrp="1"/>
          </p:cNvSpPr>
          <p:nvPr>
            <p:ph type="title"/>
          </p:nvPr>
        </p:nvSpPr>
        <p:spPr>
          <a:xfrm>
            <a:off x="819150" y="453325"/>
            <a:ext cx="7505700" cy="69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u="sng"/>
              <a:t>K-means Original, HSV, LAB</a:t>
            </a:r>
            <a:endParaRPr u="sng"/>
          </a:p>
        </p:txBody>
      </p:sp>
      <p:pic>
        <p:nvPicPr>
          <p:cNvPr id="287" name="Google Shape;287;p29"/>
          <p:cNvPicPr preferRelativeResize="0"/>
          <p:nvPr/>
        </p:nvPicPr>
        <p:blipFill>
          <a:blip r:embed="rId3">
            <a:alphaModFix/>
          </a:blip>
          <a:stretch>
            <a:fillRect/>
          </a:stretch>
        </p:blipFill>
        <p:spPr>
          <a:xfrm>
            <a:off x="5450325" y="3426325"/>
            <a:ext cx="3324300" cy="889675"/>
          </a:xfrm>
          <a:prstGeom prst="rect">
            <a:avLst/>
          </a:prstGeom>
          <a:noFill/>
          <a:ln>
            <a:noFill/>
          </a:ln>
        </p:spPr>
      </p:pic>
      <p:pic>
        <p:nvPicPr>
          <p:cNvPr id="288" name="Google Shape;288;p29"/>
          <p:cNvPicPr preferRelativeResize="0"/>
          <p:nvPr/>
        </p:nvPicPr>
        <p:blipFill>
          <a:blip r:embed="rId4">
            <a:alphaModFix/>
          </a:blip>
          <a:stretch>
            <a:fillRect/>
          </a:stretch>
        </p:blipFill>
        <p:spPr>
          <a:xfrm>
            <a:off x="268525" y="1569450"/>
            <a:ext cx="4996751" cy="2996226"/>
          </a:xfrm>
          <a:prstGeom prst="rect">
            <a:avLst/>
          </a:prstGeom>
          <a:noFill/>
          <a:ln>
            <a:noFill/>
          </a:ln>
        </p:spPr>
      </p:pic>
      <p:sp>
        <p:nvSpPr>
          <p:cNvPr id="289" name="Google Shape;289;p29"/>
          <p:cNvSpPr txBox="1"/>
          <p:nvPr/>
        </p:nvSpPr>
        <p:spPr>
          <a:xfrm>
            <a:off x="5450325" y="1934950"/>
            <a:ext cx="33243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GB">
                <a:latin typeface="Calibri"/>
                <a:ea typeface="Calibri"/>
                <a:cs typeface="Calibri"/>
                <a:sym typeface="Calibri"/>
              </a:rPr>
              <a:t>Each image has nine channels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K-means segmented images into 2 clusters</a:t>
            </a:r>
            <a:endParaRPr>
              <a:latin typeface="Calibri"/>
              <a:ea typeface="Calibri"/>
              <a:cs typeface="Calibri"/>
              <a:sym typeface="Calibri"/>
            </a:endParaRPr>
          </a:p>
        </p:txBody>
      </p:sp>
      <p:sp>
        <p:nvSpPr>
          <p:cNvPr id="290" name="Google Shape;290;p2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0"/>
          <p:cNvSpPr txBox="1">
            <a:spLocks noGrp="1"/>
          </p:cNvSpPr>
          <p:nvPr>
            <p:ph type="title"/>
          </p:nvPr>
        </p:nvSpPr>
        <p:spPr>
          <a:xfrm>
            <a:off x="858975" y="3934400"/>
            <a:ext cx="7505700" cy="1085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990"/>
              <a:buNone/>
            </a:pPr>
            <a:r>
              <a:rPr lang="en-GB" sz="1090">
                <a:solidFill>
                  <a:srgbClr val="000000"/>
                </a:solidFill>
                <a:latin typeface="Times New Roman"/>
                <a:ea typeface="Times New Roman"/>
                <a:cs typeface="Times New Roman"/>
                <a:sym typeface="Times New Roman"/>
              </a:rPr>
              <a:t>Autoencoders are a specific type of feed-forward neural networks where the input is the same as the output. They compress the input into a lower-dimension and then reconstruct the output from this representation. An autoencoder consists of 2 components, an encoder and decoder. The encoder compresses the input and , the decoder then reconstructs the input from the output of the encoder.</a:t>
            </a:r>
            <a:endParaRPr sz="1090">
              <a:solidFill>
                <a:srgbClr val="000000"/>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2700"/>
          </a:p>
        </p:txBody>
      </p:sp>
      <p:pic>
        <p:nvPicPr>
          <p:cNvPr id="296" name="Google Shape;296;p30"/>
          <p:cNvPicPr preferRelativeResize="0"/>
          <p:nvPr/>
        </p:nvPicPr>
        <p:blipFill>
          <a:blip r:embed="rId3">
            <a:alphaModFix/>
          </a:blip>
          <a:stretch>
            <a:fillRect/>
          </a:stretch>
        </p:blipFill>
        <p:spPr>
          <a:xfrm>
            <a:off x="370000" y="1681150"/>
            <a:ext cx="3535150" cy="1781175"/>
          </a:xfrm>
          <a:prstGeom prst="rect">
            <a:avLst/>
          </a:prstGeom>
          <a:noFill/>
          <a:ln>
            <a:noFill/>
          </a:ln>
        </p:spPr>
      </p:pic>
      <p:pic>
        <p:nvPicPr>
          <p:cNvPr id="297" name="Google Shape;297;p30"/>
          <p:cNvPicPr preferRelativeResize="0"/>
          <p:nvPr/>
        </p:nvPicPr>
        <p:blipFill>
          <a:blip r:embed="rId4">
            <a:alphaModFix/>
          </a:blip>
          <a:stretch>
            <a:fillRect/>
          </a:stretch>
        </p:blipFill>
        <p:spPr>
          <a:xfrm>
            <a:off x="4949625" y="1665337"/>
            <a:ext cx="3915275" cy="1812800"/>
          </a:xfrm>
          <a:prstGeom prst="rect">
            <a:avLst/>
          </a:prstGeom>
          <a:noFill/>
          <a:ln>
            <a:noFill/>
          </a:ln>
        </p:spPr>
      </p:pic>
      <p:sp>
        <p:nvSpPr>
          <p:cNvPr id="298" name="Google Shape;298;p30"/>
          <p:cNvSpPr txBox="1"/>
          <p:nvPr/>
        </p:nvSpPr>
        <p:spPr>
          <a:xfrm>
            <a:off x="898875" y="413775"/>
            <a:ext cx="7425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u="sng">
                <a:solidFill>
                  <a:schemeClr val="lt1"/>
                </a:solidFill>
                <a:latin typeface="Times New Roman"/>
                <a:ea typeface="Times New Roman"/>
                <a:cs typeface="Times New Roman"/>
                <a:sym typeface="Times New Roman"/>
              </a:rPr>
              <a:t>K-means and Autoencoder</a:t>
            </a:r>
            <a:endParaRPr sz="3000" u="sng">
              <a:solidFill>
                <a:schemeClr val="lt1"/>
              </a:solidFill>
              <a:latin typeface="Times New Roman"/>
              <a:ea typeface="Times New Roman"/>
              <a:cs typeface="Times New Roman"/>
              <a:sym typeface="Times New Roman"/>
            </a:endParaRPr>
          </a:p>
        </p:txBody>
      </p:sp>
      <p:sp>
        <p:nvSpPr>
          <p:cNvPr id="299" name="Google Shape;299;p30"/>
          <p:cNvSpPr txBox="1"/>
          <p:nvPr/>
        </p:nvSpPr>
        <p:spPr>
          <a:xfrm>
            <a:off x="452600" y="1265125"/>
            <a:ext cx="353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alibri"/>
                <a:ea typeface="Calibri"/>
                <a:cs typeface="Calibri"/>
                <a:sym typeface="Calibri"/>
              </a:rPr>
              <a:t>Inputs and outputs from the autoencoder</a:t>
            </a:r>
            <a:endParaRPr>
              <a:latin typeface="Calibri"/>
              <a:ea typeface="Calibri"/>
              <a:cs typeface="Calibri"/>
              <a:sym typeface="Calibri"/>
            </a:endParaRPr>
          </a:p>
        </p:txBody>
      </p:sp>
      <p:sp>
        <p:nvSpPr>
          <p:cNvPr id="300" name="Google Shape;300;p30"/>
          <p:cNvSpPr txBox="1"/>
          <p:nvPr/>
        </p:nvSpPr>
        <p:spPr>
          <a:xfrm>
            <a:off x="5199313" y="1265125"/>
            <a:ext cx="391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alibri"/>
                <a:ea typeface="Calibri"/>
                <a:cs typeface="Calibri"/>
                <a:sym typeface="Calibri"/>
              </a:rPr>
              <a:t>Original images and outputs from k-means </a:t>
            </a:r>
            <a:endParaRPr>
              <a:latin typeface="Calibri"/>
              <a:ea typeface="Calibri"/>
              <a:cs typeface="Calibri"/>
              <a:sym typeface="Calibri"/>
            </a:endParaRPr>
          </a:p>
        </p:txBody>
      </p:sp>
      <p:sp>
        <p:nvSpPr>
          <p:cNvPr id="301" name="Google Shape;301;p3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1"/>
          <p:cNvSpPr txBox="1">
            <a:spLocks noGrp="1"/>
          </p:cNvSpPr>
          <p:nvPr>
            <p:ph type="title"/>
          </p:nvPr>
        </p:nvSpPr>
        <p:spPr>
          <a:xfrm>
            <a:off x="555675" y="1748575"/>
            <a:ext cx="4374300" cy="27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000000"/>
                </a:solidFill>
                <a:latin typeface="Times New Roman"/>
                <a:ea typeface="Times New Roman"/>
                <a:cs typeface="Times New Roman"/>
                <a:sym typeface="Times New Roman"/>
              </a:rPr>
              <a:t>The next step we did was to apply the self-organizing maps (SOM) to the dataset. A SOM is a type of artificial neural network that is trained using unsupervised learning to produce a low-dimensional, discretized representation of the input space.</a:t>
            </a:r>
            <a:r>
              <a:rPr lang="en-GB" sz="1100">
                <a:solidFill>
                  <a:srgbClr val="000000"/>
                </a:solidFill>
                <a:latin typeface="Times New Roman"/>
                <a:ea typeface="Times New Roman"/>
                <a:cs typeface="Times New Roman"/>
                <a:sym typeface="Times New Roman"/>
              </a:rPr>
              <a:t> </a:t>
            </a:r>
            <a:r>
              <a:rPr lang="en-GB" sz="1500">
                <a:solidFill>
                  <a:srgbClr val="000000"/>
                </a:solidFill>
                <a:latin typeface="Times New Roman"/>
                <a:ea typeface="Times New Roman"/>
                <a:cs typeface="Times New Roman"/>
                <a:sym typeface="Times New Roman"/>
              </a:rPr>
              <a:t>This is a random example of the output from the SOM.</a:t>
            </a:r>
            <a:endParaRPr sz="15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rgbClr val="000000"/>
              </a:solidFill>
              <a:latin typeface="Times New Roman"/>
              <a:ea typeface="Times New Roman"/>
              <a:cs typeface="Times New Roman"/>
              <a:sym typeface="Times New Roman"/>
            </a:endParaRPr>
          </a:p>
        </p:txBody>
      </p:sp>
      <p:sp>
        <p:nvSpPr>
          <p:cNvPr id="307" name="Google Shape;307;p31"/>
          <p:cNvSpPr txBox="1">
            <a:spLocks noGrp="1"/>
          </p:cNvSpPr>
          <p:nvPr>
            <p:ph type="body" idx="1"/>
          </p:nvPr>
        </p:nvSpPr>
        <p:spPr>
          <a:xfrm>
            <a:off x="819150" y="352225"/>
            <a:ext cx="7505700" cy="987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sz="3000" u="sng">
                <a:solidFill>
                  <a:schemeClr val="lt1"/>
                </a:solidFill>
                <a:latin typeface="Times New Roman"/>
                <a:ea typeface="Times New Roman"/>
                <a:cs typeface="Times New Roman"/>
                <a:sym typeface="Times New Roman"/>
              </a:rPr>
              <a:t>Self-Organizing Maps - Pet Dataset</a:t>
            </a:r>
            <a:endParaRPr sz="3000" u="sng">
              <a:solidFill>
                <a:schemeClr val="lt1"/>
              </a:solidFill>
              <a:latin typeface="Times New Roman"/>
              <a:ea typeface="Times New Roman"/>
              <a:cs typeface="Times New Roman"/>
              <a:sym typeface="Times New Roman"/>
            </a:endParaRPr>
          </a:p>
        </p:txBody>
      </p:sp>
      <p:pic>
        <p:nvPicPr>
          <p:cNvPr id="308" name="Google Shape;308;p31"/>
          <p:cNvPicPr preferRelativeResize="0"/>
          <p:nvPr/>
        </p:nvPicPr>
        <p:blipFill>
          <a:blip r:embed="rId3">
            <a:alphaModFix/>
          </a:blip>
          <a:stretch>
            <a:fillRect/>
          </a:stretch>
        </p:blipFill>
        <p:spPr>
          <a:xfrm>
            <a:off x="5562175" y="1748500"/>
            <a:ext cx="2762675" cy="2727050"/>
          </a:xfrm>
          <a:prstGeom prst="rect">
            <a:avLst/>
          </a:prstGeom>
          <a:noFill/>
          <a:ln>
            <a:noFill/>
          </a:ln>
        </p:spPr>
      </p:pic>
      <p:sp>
        <p:nvSpPr>
          <p:cNvPr id="309" name="Google Shape;309;p3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2"/>
          <p:cNvSpPr txBox="1">
            <a:spLocks noGrp="1"/>
          </p:cNvSpPr>
          <p:nvPr>
            <p:ph type="title"/>
          </p:nvPr>
        </p:nvSpPr>
        <p:spPr>
          <a:xfrm>
            <a:off x="334700" y="1764625"/>
            <a:ext cx="3540600" cy="2673600"/>
          </a:xfrm>
          <a:prstGeom prst="rect">
            <a:avLst/>
          </a:prstGeom>
        </p:spPr>
        <p:txBody>
          <a:bodyPr spcFirstLastPara="1" wrap="square" lIns="91425" tIns="91425" rIns="91425" bIns="91425" anchor="t" anchorCtr="0">
            <a:noAutofit/>
          </a:bodyPr>
          <a:lstStyle/>
          <a:p>
            <a:pPr marL="457200" lvl="0" indent="-316865" algn="l" rtl="0">
              <a:lnSpc>
                <a:spcPct val="115000"/>
              </a:lnSpc>
              <a:spcBef>
                <a:spcPts val="0"/>
              </a:spcBef>
              <a:spcAft>
                <a:spcPts val="0"/>
              </a:spcAft>
              <a:buClr>
                <a:srgbClr val="000000"/>
              </a:buClr>
              <a:buSzPts val="1390"/>
              <a:buFont typeface="Times New Roman"/>
              <a:buChar char="●"/>
            </a:pPr>
            <a:r>
              <a:rPr lang="en-GB" sz="1390">
                <a:solidFill>
                  <a:srgbClr val="000000"/>
                </a:solidFill>
                <a:latin typeface="Times New Roman"/>
                <a:ea typeface="Times New Roman"/>
                <a:cs typeface="Times New Roman"/>
                <a:sym typeface="Times New Roman"/>
              </a:rPr>
              <a:t>Random original images with output of k-means</a:t>
            </a:r>
            <a:endParaRPr sz="1390">
              <a:solidFill>
                <a:srgbClr val="000000"/>
              </a:solidFill>
              <a:latin typeface="Times New Roman"/>
              <a:ea typeface="Times New Roman"/>
              <a:cs typeface="Times New Roman"/>
              <a:sym typeface="Times New Roman"/>
            </a:endParaRPr>
          </a:p>
          <a:p>
            <a:pPr marL="457200" lvl="0" indent="-316865" algn="l" rtl="0">
              <a:lnSpc>
                <a:spcPct val="115000"/>
              </a:lnSpc>
              <a:spcBef>
                <a:spcPts val="0"/>
              </a:spcBef>
              <a:spcAft>
                <a:spcPts val="0"/>
              </a:spcAft>
              <a:buClr>
                <a:srgbClr val="000000"/>
              </a:buClr>
              <a:buSzPts val="1390"/>
              <a:buFont typeface="Times New Roman"/>
              <a:buChar char="●"/>
            </a:pPr>
            <a:r>
              <a:rPr lang="en-GB" sz="1390">
                <a:solidFill>
                  <a:srgbClr val="000000"/>
                </a:solidFill>
                <a:latin typeface="Times New Roman"/>
                <a:ea typeface="Times New Roman"/>
                <a:cs typeface="Times New Roman"/>
                <a:sym typeface="Times New Roman"/>
              </a:rPr>
              <a:t>Input to k-means was autoencoder output, som output, and original image</a:t>
            </a:r>
            <a:endParaRPr sz="1390">
              <a:solidFill>
                <a:srgbClr val="000000"/>
              </a:solidFill>
              <a:latin typeface="Times New Roman"/>
              <a:ea typeface="Times New Roman"/>
              <a:cs typeface="Times New Roman"/>
              <a:sym typeface="Times New Roman"/>
            </a:endParaRPr>
          </a:p>
          <a:p>
            <a:pPr marL="457200" lvl="0" indent="-316865" algn="l" rtl="0">
              <a:lnSpc>
                <a:spcPct val="115000"/>
              </a:lnSpc>
              <a:spcBef>
                <a:spcPts val="0"/>
              </a:spcBef>
              <a:spcAft>
                <a:spcPts val="0"/>
              </a:spcAft>
              <a:buClr>
                <a:srgbClr val="000000"/>
              </a:buClr>
              <a:buSzPts val="1390"/>
              <a:buFont typeface="Times New Roman"/>
              <a:buChar char="●"/>
            </a:pPr>
            <a:r>
              <a:rPr lang="en-GB" sz="1390">
                <a:solidFill>
                  <a:srgbClr val="000000"/>
                </a:solidFill>
                <a:latin typeface="Times New Roman"/>
                <a:ea typeface="Times New Roman"/>
                <a:cs typeface="Times New Roman"/>
                <a:sym typeface="Times New Roman"/>
              </a:rPr>
              <a:t>Each image has 9 channels</a:t>
            </a:r>
            <a:endParaRPr sz="1390">
              <a:solidFill>
                <a:srgbClr val="000000"/>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2700"/>
          </a:p>
        </p:txBody>
      </p:sp>
      <p:sp>
        <p:nvSpPr>
          <p:cNvPr id="315" name="Google Shape;315;p32"/>
          <p:cNvSpPr txBox="1">
            <a:spLocks noGrp="1"/>
          </p:cNvSpPr>
          <p:nvPr>
            <p:ph type="body" idx="1"/>
          </p:nvPr>
        </p:nvSpPr>
        <p:spPr>
          <a:xfrm>
            <a:off x="556450" y="416350"/>
            <a:ext cx="8211000" cy="680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sz="3000" u="sng">
                <a:solidFill>
                  <a:schemeClr val="lt1"/>
                </a:solidFill>
                <a:latin typeface="Times New Roman"/>
                <a:ea typeface="Times New Roman"/>
                <a:cs typeface="Times New Roman"/>
                <a:sym typeface="Times New Roman"/>
              </a:rPr>
              <a:t>K-means with Autoencoder, SOM, Original Image</a:t>
            </a:r>
            <a:endParaRPr sz="3000" u="sng">
              <a:solidFill>
                <a:schemeClr val="lt1"/>
              </a:solidFill>
              <a:latin typeface="Times New Roman"/>
              <a:ea typeface="Times New Roman"/>
              <a:cs typeface="Times New Roman"/>
              <a:sym typeface="Times New Roman"/>
            </a:endParaRPr>
          </a:p>
        </p:txBody>
      </p:sp>
      <p:pic>
        <p:nvPicPr>
          <p:cNvPr id="316" name="Google Shape;316;p32"/>
          <p:cNvPicPr preferRelativeResize="0"/>
          <p:nvPr/>
        </p:nvPicPr>
        <p:blipFill>
          <a:blip r:embed="rId3">
            <a:alphaModFix/>
          </a:blip>
          <a:stretch>
            <a:fillRect/>
          </a:stretch>
        </p:blipFill>
        <p:spPr>
          <a:xfrm>
            <a:off x="4017925" y="1684400"/>
            <a:ext cx="4348100" cy="2753825"/>
          </a:xfrm>
          <a:prstGeom prst="rect">
            <a:avLst/>
          </a:prstGeom>
          <a:noFill/>
          <a:ln>
            <a:noFill/>
          </a:ln>
        </p:spPr>
      </p:pic>
      <p:sp>
        <p:nvSpPr>
          <p:cNvPr id="317" name="Google Shape;317;p3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3"/>
          <p:cNvSpPr txBox="1">
            <a:spLocks noGrp="1"/>
          </p:cNvSpPr>
          <p:nvPr>
            <p:ph type="title"/>
          </p:nvPr>
        </p:nvSpPr>
        <p:spPr>
          <a:xfrm>
            <a:off x="1448175" y="3566925"/>
            <a:ext cx="6102600" cy="90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solidFill>
                  <a:schemeClr val="dk2"/>
                </a:solidFill>
                <a:latin typeface="Calibri"/>
                <a:ea typeface="Calibri"/>
                <a:cs typeface="Calibri"/>
                <a:sym typeface="Calibri"/>
              </a:rPr>
              <a:t>The last attempt was using all features and feeding to the k-means a 15 channel image of the original image, output from autoencoder, output from SOM, hsv conversion of original image, lab conversion of original image. </a:t>
            </a:r>
            <a:endParaRPr sz="1400">
              <a:solidFill>
                <a:schemeClr val="dk2"/>
              </a:solidFill>
              <a:latin typeface="Calibri"/>
              <a:ea typeface="Calibri"/>
              <a:cs typeface="Calibri"/>
              <a:sym typeface="Calibri"/>
            </a:endParaRPr>
          </a:p>
        </p:txBody>
      </p:sp>
      <p:sp>
        <p:nvSpPr>
          <p:cNvPr id="323" name="Google Shape;323;p33"/>
          <p:cNvSpPr txBox="1">
            <a:spLocks noGrp="1"/>
          </p:cNvSpPr>
          <p:nvPr>
            <p:ph type="body" idx="1"/>
          </p:nvPr>
        </p:nvSpPr>
        <p:spPr>
          <a:xfrm>
            <a:off x="819150" y="471225"/>
            <a:ext cx="7505700" cy="7914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GB" sz="3000" u="sng">
                <a:solidFill>
                  <a:schemeClr val="lt1"/>
                </a:solidFill>
                <a:latin typeface="Times New Roman"/>
                <a:ea typeface="Times New Roman"/>
                <a:cs typeface="Times New Roman"/>
                <a:sym typeface="Times New Roman"/>
              </a:rPr>
              <a:t>K-means Original, Autoencoder, SOM, HSV, LAB</a:t>
            </a:r>
            <a:endParaRPr sz="3000" u="sng">
              <a:solidFill>
                <a:schemeClr val="lt1"/>
              </a:solidFill>
              <a:latin typeface="Times New Roman"/>
              <a:ea typeface="Times New Roman"/>
              <a:cs typeface="Times New Roman"/>
              <a:sym typeface="Times New Roman"/>
            </a:endParaRPr>
          </a:p>
        </p:txBody>
      </p:sp>
      <p:pic>
        <p:nvPicPr>
          <p:cNvPr id="324" name="Google Shape;324;p33"/>
          <p:cNvPicPr preferRelativeResize="0"/>
          <p:nvPr/>
        </p:nvPicPr>
        <p:blipFill>
          <a:blip r:embed="rId3">
            <a:alphaModFix/>
          </a:blip>
          <a:stretch>
            <a:fillRect/>
          </a:stretch>
        </p:blipFill>
        <p:spPr>
          <a:xfrm>
            <a:off x="1372850" y="1262625"/>
            <a:ext cx="6102679" cy="2143125"/>
          </a:xfrm>
          <a:prstGeom prst="rect">
            <a:avLst/>
          </a:prstGeom>
          <a:noFill/>
          <a:ln>
            <a:noFill/>
          </a:ln>
        </p:spPr>
      </p:pic>
      <p:sp>
        <p:nvSpPr>
          <p:cNvPr id="325" name="Google Shape;325;p3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txBox="1">
            <a:spLocks noGrp="1"/>
          </p:cNvSpPr>
          <p:nvPr>
            <p:ph type="title"/>
          </p:nvPr>
        </p:nvSpPr>
        <p:spPr>
          <a:xfrm>
            <a:off x="823813" y="476700"/>
            <a:ext cx="7505700" cy="954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sz="3300" u="sng">
                <a:latin typeface="Times New Roman"/>
                <a:ea typeface="Times New Roman"/>
                <a:cs typeface="Times New Roman"/>
                <a:sym typeface="Times New Roman"/>
              </a:rPr>
              <a:t>Predictive Modeling for Drone Dataset</a:t>
            </a:r>
            <a:endParaRPr sz="3300" u="sng">
              <a:latin typeface="Times New Roman"/>
              <a:ea typeface="Times New Roman"/>
              <a:cs typeface="Times New Roman"/>
              <a:sym typeface="Times New Roman"/>
            </a:endParaRPr>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331" name="Google Shape;331;p34"/>
          <p:cNvSpPr txBox="1">
            <a:spLocks noGrp="1"/>
          </p:cNvSpPr>
          <p:nvPr>
            <p:ph type="body" idx="1"/>
          </p:nvPr>
        </p:nvSpPr>
        <p:spPr>
          <a:xfrm>
            <a:off x="405975" y="1528275"/>
            <a:ext cx="2301300" cy="2982900"/>
          </a:xfrm>
          <a:prstGeom prst="rect">
            <a:avLst/>
          </a:prstGeom>
        </p:spPr>
        <p:txBody>
          <a:bodyPr spcFirstLastPara="1" wrap="square" lIns="91425" tIns="91425" rIns="91425" bIns="91425" anchor="t" anchorCtr="0">
            <a:normAutofit fontScale="85000"/>
          </a:bodyPr>
          <a:lstStyle/>
          <a:p>
            <a:pPr marL="457200" lvl="0" indent="-298767" algn="just" rtl="0">
              <a:lnSpc>
                <a:spcPct val="150000"/>
              </a:lnSpc>
              <a:spcBef>
                <a:spcPts val="0"/>
              </a:spcBef>
              <a:spcAft>
                <a:spcPts val="0"/>
              </a:spcAft>
              <a:buClr>
                <a:srgbClr val="000000"/>
              </a:buClr>
              <a:buSzPct val="100000"/>
              <a:buFont typeface="Times New Roman"/>
              <a:buChar char="●"/>
            </a:pPr>
            <a:r>
              <a:rPr lang="en-GB">
                <a:solidFill>
                  <a:srgbClr val="000000"/>
                </a:solidFill>
                <a:latin typeface="Times New Roman"/>
                <a:ea typeface="Times New Roman"/>
                <a:cs typeface="Times New Roman"/>
                <a:sym typeface="Times New Roman"/>
              </a:rPr>
              <a:t>In the picture we have random images from the original drone dataset as well as the ground truth masked images.</a:t>
            </a:r>
            <a:endParaRPr>
              <a:solidFill>
                <a:srgbClr val="000000"/>
              </a:solidFill>
              <a:latin typeface="Times New Roman"/>
              <a:ea typeface="Times New Roman"/>
              <a:cs typeface="Times New Roman"/>
              <a:sym typeface="Times New Roman"/>
            </a:endParaRPr>
          </a:p>
          <a:p>
            <a:pPr marL="457200" lvl="0" indent="-298767" algn="just" rtl="0">
              <a:lnSpc>
                <a:spcPct val="150000"/>
              </a:lnSpc>
              <a:spcBef>
                <a:spcPts val="0"/>
              </a:spcBef>
              <a:spcAft>
                <a:spcPts val="0"/>
              </a:spcAft>
              <a:buClr>
                <a:srgbClr val="000000"/>
              </a:buClr>
              <a:buSzPct val="100000"/>
              <a:buFont typeface="Times New Roman"/>
              <a:buChar char="●"/>
            </a:pPr>
            <a:r>
              <a:rPr lang="en-GB">
                <a:solidFill>
                  <a:srgbClr val="000000"/>
                </a:solidFill>
                <a:latin typeface="Times New Roman"/>
                <a:ea typeface="Times New Roman"/>
                <a:cs typeface="Times New Roman"/>
                <a:sym typeface="Times New Roman"/>
              </a:rPr>
              <a:t>Ground truth masks have 23 different labels such as trees, grass, rocks, and water</a:t>
            </a:r>
            <a:endParaRPr>
              <a:solidFill>
                <a:srgbClr val="000000"/>
              </a:solidFill>
              <a:latin typeface="Times New Roman"/>
              <a:ea typeface="Times New Roman"/>
              <a:cs typeface="Times New Roman"/>
              <a:sym typeface="Times New Roman"/>
            </a:endParaRPr>
          </a:p>
          <a:p>
            <a:pPr marL="228600" lvl="0" indent="0" algn="just" rtl="0">
              <a:lnSpc>
                <a:spcPct val="150000"/>
              </a:lnSpc>
              <a:spcBef>
                <a:spcPts val="1000"/>
              </a:spcBef>
              <a:spcAft>
                <a:spcPts val="0"/>
              </a:spcAft>
              <a:buNone/>
            </a:pPr>
            <a:endParaRPr>
              <a:solidFill>
                <a:srgbClr val="000000"/>
              </a:solidFill>
              <a:latin typeface="Times New Roman"/>
              <a:ea typeface="Times New Roman"/>
              <a:cs typeface="Times New Roman"/>
              <a:sym typeface="Times New Roman"/>
            </a:endParaRPr>
          </a:p>
          <a:p>
            <a:pPr marL="0" lvl="0" indent="0" algn="l" rtl="0">
              <a:spcBef>
                <a:spcPts val="1000"/>
              </a:spcBef>
              <a:spcAft>
                <a:spcPts val="1200"/>
              </a:spcAft>
              <a:buNone/>
            </a:pPr>
            <a:endParaRPr/>
          </a:p>
        </p:txBody>
      </p:sp>
      <p:pic>
        <p:nvPicPr>
          <p:cNvPr id="332" name="Google Shape;332;p34"/>
          <p:cNvPicPr preferRelativeResize="0"/>
          <p:nvPr/>
        </p:nvPicPr>
        <p:blipFill>
          <a:blip r:embed="rId3">
            <a:alphaModFix/>
          </a:blip>
          <a:stretch>
            <a:fillRect/>
          </a:stretch>
        </p:blipFill>
        <p:spPr>
          <a:xfrm>
            <a:off x="3227275" y="1528263"/>
            <a:ext cx="5605375" cy="2442475"/>
          </a:xfrm>
          <a:prstGeom prst="rect">
            <a:avLst/>
          </a:prstGeom>
          <a:noFill/>
          <a:ln>
            <a:noFill/>
          </a:ln>
        </p:spPr>
      </p:pic>
      <p:sp>
        <p:nvSpPr>
          <p:cNvPr id="333" name="Google Shape;333;p3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5"/>
          <p:cNvSpPr txBox="1">
            <a:spLocks noGrp="1"/>
          </p:cNvSpPr>
          <p:nvPr>
            <p:ph type="title"/>
          </p:nvPr>
        </p:nvSpPr>
        <p:spPr>
          <a:xfrm>
            <a:off x="819150" y="341750"/>
            <a:ext cx="7505700" cy="954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990"/>
              <a:buNone/>
            </a:pPr>
            <a:r>
              <a:rPr lang="en-GB" u="sng">
                <a:latin typeface="Times New Roman"/>
                <a:ea typeface="Times New Roman"/>
                <a:cs typeface="Times New Roman"/>
                <a:sym typeface="Times New Roman"/>
              </a:rPr>
              <a:t>K-means Segmentation with HSV and LAB</a:t>
            </a:r>
            <a:endParaRPr u="sng">
              <a:highlight>
                <a:srgbClr val="FFFFFF"/>
              </a:highlight>
              <a:latin typeface="Times New Roman"/>
              <a:ea typeface="Times New Roman"/>
              <a:cs typeface="Times New Roman"/>
              <a:sym typeface="Times New Roman"/>
            </a:endParaRPr>
          </a:p>
          <a:p>
            <a:pPr marL="0" lvl="0" indent="0" algn="l" rtl="0">
              <a:spcBef>
                <a:spcPts val="0"/>
              </a:spcBef>
              <a:spcAft>
                <a:spcPts val="0"/>
              </a:spcAft>
              <a:buSzPts val="990"/>
              <a:buNone/>
            </a:pPr>
            <a:endParaRPr sz="2700"/>
          </a:p>
        </p:txBody>
      </p:sp>
      <p:pic>
        <p:nvPicPr>
          <p:cNvPr id="339" name="Google Shape;339;p35"/>
          <p:cNvPicPr preferRelativeResize="0"/>
          <p:nvPr/>
        </p:nvPicPr>
        <p:blipFill>
          <a:blip r:embed="rId3">
            <a:alphaModFix/>
          </a:blip>
          <a:stretch>
            <a:fillRect/>
          </a:stretch>
        </p:blipFill>
        <p:spPr>
          <a:xfrm>
            <a:off x="2628746" y="1296350"/>
            <a:ext cx="5599774" cy="1607075"/>
          </a:xfrm>
          <a:prstGeom prst="rect">
            <a:avLst/>
          </a:prstGeom>
          <a:noFill/>
          <a:ln>
            <a:noFill/>
          </a:ln>
        </p:spPr>
      </p:pic>
      <p:sp>
        <p:nvSpPr>
          <p:cNvPr id="340" name="Google Shape;340;p35"/>
          <p:cNvSpPr txBox="1"/>
          <p:nvPr/>
        </p:nvSpPr>
        <p:spPr>
          <a:xfrm>
            <a:off x="320575" y="3514713"/>
            <a:ext cx="3185700" cy="8004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GB">
                <a:latin typeface="Calibri"/>
                <a:ea typeface="Calibri"/>
                <a:cs typeface="Calibri"/>
                <a:sym typeface="Calibri"/>
              </a:rPr>
              <a:t>After applying K-means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5 clusters </a:t>
            </a:r>
            <a:r>
              <a:rPr lang="en-GB" sz="1200">
                <a:latin typeface="Calibri"/>
                <a:ea typeface="Calibri"/>
                <a:cs typeface="Calibri"/>
                <a:sym typeface="Calibri"/>
              </a:rPr>
              <a:t> </a:t>
            </a:r>
            <a:endParaRPr sz="1200">
              <a:latin typeface="Calibri"/>
              <a:ea typeface="Calibri"/>
              <a:cs typeface="Calibri"/>
              <a:sym typeface="Calibri"/>
            </a:endParaRPr>
          </a:p>
          <a:p>
            <a:pPr marL="457200" lvl="0" indent="0" algn="l" rtl="0">
              <a:spcBef>
                <a:spcPts val="0"/>
              </a:spcBef>
              <a:spcAft>
                <a:spcPts val="0"/>
              </a:spcAft>
              <a:buNone/>
            </a:pPr>
            <a:endParaRPr sz="1200">
              <a:latin typeface="Calibri"/>
              <a:ea typeface="Calibri"/>
              <a:cs typeface="Calibri"/>
              <a:sym typeface="Calibri"/>
            </a:endParaRPr>
          </a:p>
        </p:txBody>
      </p:sp>
      <p:pic>
        <p:nvPicPr>
          <p:cNvPr id="341" name="Google Shape;341;p35"/>
          <p:cNvPicPr preferRelativeResize="0"/>
          <p:nvPr/>
        </p:nvPicPr>
        <p:blipFill>
          <a:blip r:embed="rId4">
            <a:alphaModFix/>
          </a:blip>
          <a:stretch>
            <a:fillRect/>
          </a:stretch>
        </p:blipFill>
        <p:spPr>
          <a:xfrm>
            <a:off x="2628750" y="3003675"/>
            <a:ext cx="5599774" cy="1607075"/>
          </a:xfrm>
          <a:prstGeom prst="rect">
            <a:avLst/>
          </a:prstGeom>
          <a:noFill/>
          <a:ln>
            <a:noFill/>
          </a:ln>
        </p:spPr>
      </p:pic>
      <p:sp>
        <p:nvSpPr>
          <p:cNvPr id="342" name="Google Shape;342;p35"/>
          <p:cNvSpPr txBox="1"/>
          <p:nvPr/>
        </p:nvSpPr>
        <p:spPr>
          <a:xfrm>
            <a:off x="284975" y="1768950"/>
            <a:ext cx="22440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GB">
                <a:latin typeface="Calibri"/>
                <a:ea typeface="Calibri"/>
                <a:cs typeface="Calibri"/>
                <a:sym typeface="Calibri"/>
              </a:rPr>
              <a:t>Original image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HSV conversion </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LAB conversion</a:t>
            </a:r>
            <a:endParaRPr>
              <a:latin typeface="Calibri"/>
              <a:ea typeface="Calibri"/>
              <a:cs typeface="Calibri"/>
              <a:sym typeface="Calibri"/>
            </a:endParaRPr>
          </a:p>
        </p:txBody>
      </p:sp>
      <p:sp>
        <p:nvSpPr>
          <p:cNvPr id="343" name="Google Shape;343;p3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8"/>
          <p:cNvSpPr txBox="1">
            <a:spLocks noGrp="1"/>
          </p:cNvSpPr>
          <p:nvPr>
            <p:ph type="title"/>
          </p:nvPr>
        </p:nvSpPr>
        <p:spPr>
          <a:xfrm>
            <a:off x="819150" y="845600"/>
            <a:ext cx="7505700" cy="6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latin typeface="Times New Roman"/>
                <a:ea typeface="Times New Roman"/>
                <a:cs typeface="Times New Roman"/>
                <a:sym typeface="Times New Roman"/>
              </a:rPr>
              <a:t>PROJECT OBJECTIVE</a:t>
            </a:r>
            <a:endParaRPr u="sng">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96" name="Google Shape;196;p1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050" b="1">
                <a:solidFill>
                  <a:srgbClr val="202122"/>
                </a:solidFill>
                <a:highlight>
                  <a:srgbClr val="FFFFFF"/>
                </a:highlight>
                <a:latin typeface="Arial"/>
                <a:ea typeface="Arial"/>
                <a:cs typeface="Arial"/>
                <a:sym typeface="Arial"/>
              </a:rPr>
              <a:t>Image segmentation</a:t>
            </a:r>
            <a:r>
              <a:rPr lang="en-GB" sz="1050">
                <a:solidFill>
                  <a:srgbClr val="202122"/>
                </a:solidFill>
                <a:highlight>
                  <a:srgbClr val="FFFFFF"/>
                </a:highlight>
                <a:latin typeface="Arial"/>
                <a:ea typeface="Arial"/>
                <a:cs typeface="Arial"/>
                <a:sym typeface="Arial"/>
              </a:rPr>
              <a:t> is the process of partitioning a digital image into multiple segments (sets of pixels, also known as image objects). </a:t>
            </a:r>
            <a:endParaRPr sz="1050">
              <a:solidFill>
                <a:srgbClr val="202122"/>
              </a:solidFill>
              <a:highlight>
                <a:srgbClr val="FFFFFF"/>
              </a:highlight>
              <a:latin typeface="Arial"/>
              <a:ea typeface="Arial"/>
              <a:cs typeface="Arial"/>
              <a:sym typeface="Arial"/>
            </a:endParaRPr>
          </a:p>
          <a:p>
            <a:pPr marL="0" lvl="0" indent="0" algn="l" rtl="0">
              <a:spcBef>
                <a:spcPts val="1200"/>
              </a:spcBef>
              <a:spcAft>
                <a:spcPts val="0"/>
              </a:spcAft>
              <a:buNone/>
            </a:pPr>
            <a:r>
              <a:rPr lang="en-GB" sz="1050">
                <a:solidFill>
                  <a:srgbClr val="202122"/>
                </a:solidFill>
                <a:highlight>
                  <a:srgbClr val="FFFFFF"/>
                </a:highlight>
                <a:latin typeface="Arial"/>
                <a:ea typeface="Arial"/>
                <a:cs typeface="Arial"/>
                <a:sym typeface="Arial"/>
              </a:rPr>
              <a:t>The goal of segmentation is to simplify and/or change the representation of an image into something that is more meaningful and easier to analyze.</a:t>
            </a:r>
            <a:endParaRPr sz="1050">
              <a:solidFill>
                <a:srgbClr val="202122"/>
              </a:solidFill>
              <a:highlight>
                <a:srgbClr val="FFFFFF"/>
              </a:highlight>
              <a:latin typeface="Arial"/>
              <a:ea typeface="Arial"/>
              <a:cs typeface="Arial"/>
              <a:sym typeface="Arial"/>
            </a:endParaRPr>
          </a:p>
          <a:p>
            <a:pPr marL="0" lvl="0" indent="0" algn="l" rtl="0">
              <a:spcBef>
                <a:spcPts val="1200"/>
              </a:spcBef>
              <a:spcAft>
                <a:spcPts val="1200"/>
              </a:spcAft>
              <a:buNone/>
            </a:pPr>
            <a:r>
              <a:rPr lang="en-GB" sz="1050">
                <a:solidFill>
                  <a:srgbClr val="202122"/>
                </a:solidFill>
                <a:highlight>
                  <a:srgbClr val="FFFFFF"/>
                </a:highlight>
                <a:latin typeface="Arial"/>
                <a:ea typeface="Arial"/>
                <a:cs typeface="Arial"/>
                <a:sym typeface="Arial"/>
              </a:rPr>
              <a:t>Image segmentation is typically used to locate objects and boundaries (lines, curves, etc.) in images. More precisely, image segmentation is the process of assigning a label to every pixel in an image such that pixels with the same label share certain characteristics.</a:t>
            </a:r>
            <a:endParaRPr/>
          </a:p>
        </p:txBody>
      </p:sp>
      <p:sp>
        <p:nvSpPr>
          <p:cNvPr id="197" name="Google Shape;197;p1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6"/>
          <p:cNvSpPr txBox="1">
            <a:spLocks noGrp="1"/>
          </p:cNvSpPr>
          <p:nvPr>
            <p:ph type="title"/>
          </p:nvPr>
        </p:nvSpPr>
        <p:spPr>
          <a:xfrm>
            <a:off x="2401950" y="4460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u="sng">
                <a:latin typeface="Times New Roman"/>
                <a:ea typeface="Times New Roman"/>
                <a:cs typeface="Times New Roman"/>
                <a:sym typeface="Times New Roman"/>
              </a:rPr>
              <a:t>Autoencoder</a:t>
            </a:r>
            <a:endParaRPr u="sng"/>
          </a:p>
        </p:txBody>
      </p:sp>
      <p:pic>
        <p:nvPicPr>
          <p:cNvPr id="349" name="Google Shape;349;p36"/>
          <p:cNvPicPr preferRelativeResize="0"/>
          <p:nvPr/>
        </p:nvPicPr>
        <p:blipFill>
          <a:blip r:embed="rId3">
            <a:alphaModFix/>
          </a:blip>
          <a:stretch>
            <a:fillRect/>
          </a:stretch>
        </p:blipFill>
        <p:spPr>
          <a:xfrm>
            <a:off x="693050" y="446000"/>
            <a:ext cx="3012225" cy="2075875"/>
          </a:xfrm>
          <a:prstGeom prst="rect">
            <a:avLst/>
          </a:prstGeom>
          <a:noFill/>
          <a:ln>
            <a:noFill/>
          </a:ln>
        </p:spPr>
      </p:pic>
      <p:pic>
        <p:nvPicPr>
          <p:cNvPr id="350" name="Google Shape;350;p36"/>
          <p:cNvPicPr preferRelativeResize="0"/>
          <p:nvPr/>
        </p:nvPicPr>
        <p:blipFill>
          <a:blip r:embed="rId4">
            <a:alphaModFix/>
          </a:blip>
          <a:stretch>
            <a:fillRect/>
          </a:stretch>
        </p:blipFill>
        <p:spPr>
          <a:xfrm>
            <a:off x="693038" y="2571738"/>
            <a:ext cx="3012225" cy="2312425"/>
          </a:xfrm>
          <a:prstGeom prst="rect">
            <a:avLst/>
          </a:prstGeom>
          <a:noFill/>
          <a:ln>
            <a:noFill/>
          </a:ln>
        </p:spPr>
      </p:pic>
      <p:sp>
        <p:nvSpPr>
          <p:cNvPr id="351" name="Google Shape;351;p36"/>
          <p:cNvSpPr txBox="1"/>
          <p:nvPr/>
        </p:nvSpPr>
        <p:spPr>
          <a:xfrm>
            <a:off x="4428000" y="1785338"/>
            <a:ext cx="3453600" cy="3540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000"/>
              </a:spcBef>
              <a:spcAft>
                <a:spcPts val="1000"/>
              </a:spcAft>
              <a:buNone/>
            </a:pPr>
            <a:r>
              <a:rPr lang="en-GB" sz="1100">
                <a:latin typeface="Times New Roman"/>
                <a:ea typeface="Times New Roman"/>
                <a:cs typeface="Times New Roman"/>
                <a:sym typeface="Times New Roman"/>
              </a:rPr>
              <a:t>Original images along with output from the autoencoder</a:t>
            </a:r>
            <a:endParaRPr sz="1200">
              <a:latin typeface="Calibri"/>
              <a:ea typeface="Calibri"/>
              <a:cs typeface="Calibri"/>
              <a:sym typeface="Calibri"/>
            </a:endParaRPr>
          </a:p>
        </p:txBody>
      </p:sp>
      <p:pic>
        <p:nvPicPr>
          <p:cNvPr id="352" name="Google Shape;352;p36"/>
          <p:cNvPicPr preferRelativeResize="0"/>
          <p:nvPr/>
        </p:nvPicPr>
        <p:blipFill>
          <a:blip r:embed="rId5">
            <a:alphaModFix/>
          </a:blip>
          <a:stretch>
            <a:fillRect/>
          </a:stretch>
        </p:blipFill>
        <p:spPr>
          <a:xfrm>
            <a:off x="3925950" y="2239100"/>
            <a:ext cx="4457700" cy="2645075"/>
          </a:xfrm>
          <a:prstGeom prst="rect">
            <a:avLst/>
          </a:prstGeom>
          <a:noFill/>
          <a:ln>
            <a:noFill/>
          </a:ln>
        </p:spPr>
      </p:pic>
      <p:sp>
        <p:nvSpPr>
          <p:cNvPr id="353" name="Google Shape;353;p3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txBox="1">
            <a:spLocks noGrp="1"/>
          </p:cNvSpPr>
          <p:nvPr>
            <p:ph type="title"/>
          </p:nvPr>
        </p:nvSpPr>
        <p:spPr>
          <a:xfrm>
            <a:off x="819150" y="362725"/>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u="sng"/>
              <a:t>K-means from Autoencoder and Original</a:t>
            </a:r>
            <a:endParaRPr u="sng"/>
          </a:p>
        </p:txBody>
      </p:sp>
      <p:sp>
        <p:nvSpPr>
          <p:cNvPr id="359" name="Google Shape;359;p37"/>
          <p:cNvSpPr txBox="1">
            <a:spLocks noGrp="1"/>
          </p:cNvSpPr>
          <p:nvPr>
            <p:ph type="body" idx="1"/>
          </p:nvPr>
        </p:nvSpPr>
        <p:spPr>
          <a:xfrm>
            <a:off x="819150" y="1548050"/>
            <a:ext cx="2911800" cy="2890800"/>
          </a:xfrm>
          <a:prstGeom prst="rect">
            <a:avLst/>
          </a:prstGeom>
        </p:spPr>
        <p:txBody>
          <a:bodyPr spcFirstLastPara="1" wrap="square" lIns="91425" tIns="91425" rIns="91425" bIns="91425" anchor="ctr" anchorCtr="0">
            <a:normAutofit/>
          </a:bodyPr>
          <a:lstStyle/>
          <a:p>
            <a:pPr marL="457200" lvl="0" indent="-311150" algn="l" rtl="0">
              <a:spcBef>
                <a:spcPts val="0"/>
              </a:spcBef>
              <a:spcAft>
                <a:spcPts val="0"/>
              </a:spcAft>
              <a:buSzPts val="1300"/>
              <a:buChar char="●"/>
            </a:pPr>
            <a:r>
              <a:rPr lang="en-GB"/>
              <a:t>To the right we have the original images along with the output from the k-means </a:t>
            </a:r>
            <a:endParaRPr/>
          </a:p>
          <a:p>
            <a:pPr marL="457200" lvl="0" indent="-311150" algn="l" rtl="0">
              <a:spcBef>
                <a:spcPts val="0"/>
              </a:spcBef>
              <a:spcAft>
                <a:spcPts val="0"/>
              </a:spcAft>
              <a:buSzPts val="1300"/>
              <a:buChar char="●"/>
            </a:pPr>
            <a:r>
              <a:rPr lang="en-GB"/>
              <a:t>K-means given the autoencoder output and the original image</a:t>
            </a:r>
            <a:endParaRPr/>
          </a:p>
        </p:txBody>
      </p:sp>
      <p:pic>
        <p:nvPicPr>
          <p:cNvPr id="360" name="Google Shape;360;p37"/>
          <p:cNvPicPr preferRelativeResize="0"/>
          <p:nvPr/>
        </p:nvPicPr>
        <p:blipFill>
          <a:blip r:embed="rId3">
            <a:alphaModFix/>
          </a:blip>
          <a:stretch>
            <a:fillRect/>
          </a:stretch>
        </p:blipFill>
        <p:spPr>
          <a:xfrm>
            <a:off x="4110625" y="1548050"/>
            <a:ext cx="4594150" cy="2890675"/>
          </a:xfrm>
          <a:prstGeom prst="rect">
            <a:avLst/>
          </a:prstGeom>
          <a:noFill/>
          <a:ln>
            <a:noFill/>
          </a:ln>
        </p:spPr>
      </p:pic>
      <p:sp>
        <p:nvSpPr>
          <p:cNvPr id="361" name="Google Shape;361;p3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8"/>
          <p:cNvSpPr txBox="1">
            <a:spLocks noGrp="1"/>
          </p:cNvSpPr>
          <p:nvPr>
            <p:ph type="title"/>
          </p:nvPr>
        </p:nvSpPr>
        <p:spPr>
          <a:xfrm>
            <a:off x="777150" y="247275"/>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u="sng"/>
              <a:t>K-means from Autoencoder, SOM, Original</a:t>
            </a:r>
            <a:endParaRPr u="sng"/>
          </a:p>
        </p:txBody>
      </p:sp>
      <p:sp>
        <p:nvSpPr>
          <p:cNvPr id="367" name="Google Shape;367;p38"/>
          <p:cNvSpPr txBox="1">
            <a:spLocks noGrp="1"/>
          </p:cNvSpPr>
          <p:nvPr>
            <p:ph type="body" idx="1"/>
          </p:nvPr>
        </p:nvSpPr>
        <p:spPr>
          <a:xfrm>
            <a:off x="819150" y="3666800"/>
            <a:ext cx="7505700" cy="771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Input to k-means algorithm was a 9 channel image from the original image, output from autoencoder, and output from SOM. K-means clustered the image to 5 clusters.</a:t>
            </a:r>
            <a:endParaRPr/>
          </a:p>
        </p:txBody>
      </p:sp>
      <p:pic>
        <p:nvPicPr>
          <p:cNvPr id="368" name="Google Shape;368;p38"/>
          <p:cNvPicPr preferRelativeResize="0"/>
          <p:nvPr/>
        </p:nvPicPr>
        <p:blipFill>
          <a:blip r:embed="rId3">
            <a:alphaModFix/>
          </a:blip>
          <a:stretch>
            <a:fillRect/>
          </a:stretch>
        </p:blipFill>
        <p:spPr>
          <a:xfrm>
            <a:off x="819150" y="1348300"/>
            <a:ext cx="7463700" cy="2258600"/>
          </a:xfrm>
          <a:prstGeom prst="rect">
            <a:avLst/>
          </a:prstGeom>
          <a:noFill/>
          <a:ln>
            <a:noFill/>
          </a:ln>
        </p:spPr>
      </p:pic>
      <p:sp>
        <p:nvSpPr>
          <p:cNvPr id="369" name="Google Shape;369;p3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9"/>
          <p:cNvSpPr txBox="1">
            <a:spLocks noGrp="1"/>
          </p:cNvSpPr>
          <p:nvPr>
            <p:ph type="title"/>
          </p:nvPr>
        </p:nvSpPr>
        <p:spPr>
          <a:xfrm>
            <a:off x="819150" y="405100"/>
            <a:ext cx="7505700" cy="645000"/>
          </a:xfrm>
          <a:prstGeom prst="rect">
            <a:avLst/>
          </a:prstGeom>
        </p:spPr>
        <p:txBody>
          <a:bodyPr spcFirstLastPara="1" wrap="square" lIns="91425" tIns="91425" rIns="91425" bIns="91425" anchor="t" anchorCtr="0">
            <a:noAutofit/>
          </a:bodyPr>
          <a:lstStyle/>
          <a:p>
            <a:pPr marL="0" lvl="0" indent="0" algn="ctr" rtl="0">
              <a:lnSpc>
                <a:spcPct val="150000"/>
              </a:lnSpc>
              <a:spcBef>
                <a:spcPts val="1000"/>
              </a:spcBef>
              <a:spcAft>
                <a:spcPts val="0"/>
              </a:spcAft>
              <a:buNone/>
            </a:pPr>
            <a:r>
              <a:rPr lang="en-GB" u="sng">
                <a:latin typeface="Times New Roman"/>
                <a:ea typeface="Times New Roman"/>
                <a:cs typeface="Times New Roman"/>
                <a:sym typeface="Times New Roman"/>
              </a:rPr>
              <a:t>K-means With All Features</a:t>
            </a:r>
            <a:endParaRPr u="sng">
              <a:latin typeface="Times New Roman"/>
              <a:ea typeface="Times New Roman"/>
              <a:cs typeface="Times New Roman"/>
              <a:sym typeface="Times New Roman"/>
            </a:endParaRPr>
          </a:p>
          <a:p>
            <a:pPr marL="0" lvl="0" indent="0" algn="l" rtl="0">
              <a:spcBef>
                <a:spcPts val="1000"/>
              </a:spcBef>
              <a:spcAft>
                <a:spcPts val="0"/>
              </a:spcAft>
              <a:buNone/>
            </a:pPr>
            <a:endParaRPr/>
          </a:p>
        </p:txBody>
      </p:sp>
      <p:pic>
        <p:nvPicPr>
          <p:cNvPr id="375" name="Google Shape;375;p39"/>
          <p:cNvPicPr preferRelativeResize="0"/>
          <p:nvPr/>
        </p:nvPicPr>
        <p:blipFill>
          <a:blip r:embed="rId3">
            <a:alphaModFix/>
          </a:blip>
          <a:stretch>
            <a:fillRect/>
          </a:stretch>
        </p:blipFill>
        <p:spPr>
          <a:xfrm>
            <a:off x="2343150" y="1714750"/>
            <a:ext cx="6209825" cy="2986200"/>
          </a:xfrm>
          <a:prstGeom prst="rect">
            <a:avLst/>
          </a:prstGeom>
          <a:noFill/>
          <a:ln>
            <a:noFill/>
          </a:ln>
        </p:spPr>
      </p:pic>
      <p:sp>
        <p:nvSpPr>
          <p:cNvPr id="376" name="Google Shape;376;p39"/>
          <p:cNvSpPr txBox="1"/>
          <p:nvPr/>
        </p:nvSpPr>
        <p:spPr>
          <a:xfrm>
            <a:off x="434550" y="1714750"/>
            <a:ext cx="18381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GB">
                <a:latin typeface="Calibri"/>
                <a:ea typeface="Calibri"/>
                <a:cs typeface="Calibri"/>
                <a:sym typeface="Calibri"/>
              </a:rPr>
              <a:t>K-means given an image with 15 dimensions</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Original image, HSV conversion, LAB conversion, Autoencoder output, self-organizing maps output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GB">
                <a:latin typeface="Calibri"/>
                <a:ea typeface="Calibri"/>
                <a:cs typeface="Calibri"/>
                <a:sym typeface="Calibri"/>
              </a:rPr>
              <a:t>K-means given 5 as the number of clusters   </a:t>
            </a:r>
            <a:endParaRPr>
              <a:latin typeface="Calibri"/>
              <a:ea typeface="Calibri"/>
              <a:cs typeface="Calibri"/>
              <a:sym typeface="Calibri"/>
            </a:endParaRPr>
          </a:p>
        </p:txBody>
      </p:sp>
      <p:sp>
        <p:nvSpPr>
          <p:cNvPr id="377" name="Google Shape;377;p3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latin typeface="Times New Roman"/>
                <a:ea typeface="Times New Roman"/>
                <a:cs typeface="Times New Roman"/>
                <a:sym typeface="Times New Roman"/>
              </a:rPr>
              <a:t>References and GitHub</a:t>
            </a:r>
            <a:endParaRPr>
              <a:latin typeface="Times New Roman"/>
              <a:ea typeface="Times New Roman"/>
              <a:cs typeface="Times New Roman"/>
              <a:sym typeface="Times New Roman"/>
            </a:endParaRPr>
          </a:p>
        </p:txBody>
      </p:sp>
      <p:sp>
        <p:nvSpPr>
          <p:cNvPr id="383" name="Google Shape;383;p40"/>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GB" u="sng">
                <a:solidFill>
                  <a:schemeClr val="hlink"/>
                </a:solidFill>
                <a:hlinkClick r:id="rId3"/>
              </a:rPr>
              <a:t>https://www.robots.ox.ac.uk/~vgg/data/pets/</a:t>
            </a:r>
            <a:endParaRPr/>
          </a:p>
          <a:p>
            <a:pPr marL="457200" lvl="0" indent="-311150" algn="l" rtl="0">
              <a:spcBef>
                <a:spcPts val="0"/>
              </a:spcBef>
              <a:spcAft>
                <a:spcPts val="0"/>
              </a:spcAft>
              <a:buSzPts val="1300"/>
              <a:buChar char="●"/>
            </a:pPr>
            <a:r>
              <a:rPr lang="en-GB" sz="1100" u="sng">
                <a:solidFill>
                  <a:schemeClr val="hlink"/>
                </a:solidFill>
                <a:latin typeface="Arial"/>
                <a:ea typeface="Arial"/>
                <a:cs typeface="Arial"/>
                <a:sym typeface="Arial"/>
                <a:hlinkClick r:id="rId4"/>
              </a:rPr>
              <a:t>http://dronedataset.icg.tugraz.at</a:t>
            </a:r>
            <a:endParaRPr/>
          </a:p>
          <a:p>
            <a:pPr marL="457200" lvl="0" indent="-311150" algn="l" rtl="0">
              <a:spcBef>
                <a:spcPts val="0"/>
              </a:spcBef>
              <a:spcAft>
                <a:spcPts val="0"/>
              </a:spcAft>
              <a:buSzPts val="1300"/>
              <a:buChar char="●"/>
            </a:pPr>
            <a:r>
              <a:rPr lang="en-GB"/>
              <a:t>https://github.com/MWesner3344/DSCI-592</a:t>
            </a:r>
            <a:endParaRPr/>
          </a:p>
        </p:txBody>
      </p:sp>
      <p:sp>
        <p:nvSpPr>
          <p:cNvPr id="384" name="Google Shape;384;p4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5300"/>
              <a:t>THANK YOU!</a:t>
            </a:r>
            <a:endParaRPr sz="5300"/>
          </a:p>
        </p:txBody>
      </p:sp>
      <p:sp>
        <p:nvSpPr>
          <p:cNvPr id="390" name="Google Shape;390;p41"/>
          <p:cNvSpPr txBox="1">
            <a:spLocks noGrp="1"/>
          </p:cNvSpPr>
          <p:nvPr>
            <p:ph type="body" idx="1"/>
          </p:nvPr>
        </p:nvSpPr>
        <p:spPr>
          <a:xfrm>
            <a:off x="819150" y="2482425"/>
            <a:ext cx="7505700" cy="19563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sz="2200"/>
              <a:t>ANY QUESTIONS?</a:t>
            </a:r>
            <a:endParaRPr sz="2200"/>
          </a:p>
        </p:txBody>
      </p:sp>
      <p:sp>
        <p:nvSpPr>
          <p:cNvPr id="391" name="Google Shape;391;p4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9"/>
          <p:cNvSpPr txBox="1">
            <a:spLocks noGrp="1"/>
          </p:cNvSpPr>
          <p:nvPr>
            <p:ph type="title"/>
          </p:nvPr>
        </p:nvSpPr>
        <p:spPr>
          <a:xfrm>
            <a:off x="819150" y="525900"/>
            <a:ext cx="7505700" cy="6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latin typeface="Times New Roman"/>
                <a:ea typeface="Times New Roman"/>
                <a:cs typeface="Times New Roman"/>
                <a:sym typeface="Times New Roman"/>
              </a:rPr>
              <a:t>Data Overview</a:t>
            </a:r>
            <a:endParaRPr u="sng">
              <a:latin typeface="Times New Roman"/>
              <a:ea typeface="Times New Roman"/>
              <a:cs typeface="Times New Roman"/>
              <a:sym typeface="Times New Roman"/>
            </a:endParaRPr>
          </a:p>
        </p:txBody>
      </p:sp>
      <p:sp>
        <p:nvSpPr>
          <p:cNvPr id="203" name="Google Shape;203;p19"/>
          <p:cNvSpPr txBox="1">
            <a:spLocks noGrp="1"/>
          </p:cNvSpPr>
          <p:nvPr>
            <p:ph type="body" idx="1"/>
          </p:nvPr>
        </p:nvSpPr>
        <p:spPr>
          <a:xfrm>
            <a:off x="819150" y="1466875"/>
            <a:ext cx="7505700" cy="2971800"/>
          </a:xfrm>
          <a:prstGeom prst="rect">
            <a:avLst/>
          </a:prstGeom>
        </p:spPr>
        <p:txBody>
          <a:bodyPr spcFirstLastPara="1" wrap="square" lIns="91425" tIns="91425" rIns="91425" bIns="91425" anchor="t" anchorCtr="0">
            <a:normAutofit fontScale="77500" lnSpcReduction="10000"/>
          </a:bodyPr>
          <a:lstStyle/>
          <a:p>
            <a:pPr marL="0" lvl="0" indent="0" algn="l" rtl="0">
              <a:spcBef>
                <a:spcPts val="0"/>
              </a:spcBef>
              <a:spcAft>
                <a:spcPts val="0"/>
              </a:spcAft>
              <a:buNone/>
            </a:pPr>
            <a:r>
              <a:rPr lang="en-GB"/>
              <a:t>In this project we are using 2 datasets: </a:t>
            </a:r>
            <a:endParaRPr/>
          </a:p>
          <a:p>
            <a:pPr marL="457200" lvl="0" indent="-292576" algn="l" rtl="0">
              <a:spcBef>
                <a:spcPts val="1200"/>
              </a:spcBef>
              <a:spcAft>
                <a:spcPts val="0"/>
              </a:spcAft>
              <a:buSzPct val="100000"/>
              <a:buAutoNum type="arabicPeriod"/>
            </a:pPr>
            <a:r>
              <a:rPr lang="en-GB" b="1"/>
              <a:t>Dataset 1 (Pets Dataset):  </a:t>
            </a:r>
            <a:endParaRPr b="1"/>
          </a:p>
          <a:p>
            <a:pPr marL="457200" lvl="0" indent="-304246" algn="l" rtl="0">
              <a:spcBef>
                <a:spcPts val="0"/>
              </a:spcBef>
              <a:spcAft>
                <a:spcPts val="0"/>
              </a:spcAft>
              <a:buSzPct val="114957"/>
              <a:buChar char="●"/>
            </a:pPr>
            <a:r>
              <a:rPr lang="en-GB" sz="1337">
                <a:solidFill>
                  <a:srgbClr val="000000"/>
                </a:solidFill>
                <a:latin typeface="Times New Roman"/>
                <a:ea typeface="Times New Roman"/>
                <a:cs typeface="Times New Roman"/>
                <a:sym typeface="Times New Roman"/>
              </a:rPr>
              <a:t>In dataset 1 there are 7,384 images of various breeds of both cats and dogs in multiple poses. </a:t>
            </a:r>
            <a:endParaRPr sz="1337">
              <a:solidFill>
                <a:srgbClr val="000000"/>
              </a:solidFill>
              <a:latin typeface="Times New Roman"/>
              <a:ea typeface="Times New Roman"/>
              <a:cs typeface="Times New Roman"/>
              <a:sym typeface="Times New Roman"/>
            </a:endParaRPr>
          </a:p>
          <a:p>
            <a:pPr marL="457200" lvl="0" indent="-304246" algn="l" rtl="0">
              <a:spcBef>
                <a:spcPts val="0"/>
              </a:spcBef>
              <a:spcAft>
                <a:spcPts val="0"/>
              </a:spcAft>
              <a:buSzPct val="114957"/>
              <a:buChar char="●"/>
            </a:pPr>
            <a:r>
              <a:rPr lang="en-GB" sz="1337">
                <a:solidFill>
                  <a:srgbClr val="000000"/>
                </a:solidFill>
                <a:latin typeface="Times New Roman"/>
                <a:ea typeface="Times New Roman"/>
                <a:cs typeface="Times New Roman"/>
                <a:sym typeface="Times New Roman"/>
              </a:rPr>
              <a:t>The images come in a wide range of widths and height. The pixels in the original image dataset are values in the range from 0 to 255.</a:t>
            </a:r>
            <a:endParaRPr sz="1337">
              <a:solidFill>
                <a:srgbClr val="000000"/>
              </a:solidFill>
              <a:latin typeface="Times New Roman"/>
              <a:ea typeface="Times New Roman"/>
              <a:cs typeface="Times New Roman"/>
              <a:sym typeface="Times New Roman"/>
            </a:endParaRPr>
          </a:p>
          <a:p>
            <a:pPr marL="457200" lvl="0" indent="-294404" algn="l" rtl="0">
              <a:spcBef>
                <a:spcPts val="0"/>
              </a:spcBef>
              <a:spcAft>
                <a:spcPts val="0"/>
              </a:spcAft>
              <a:buClr>
                <a:srgbClr val="000000"/>
              </a:buClr>
              <a:buSzPct val="100000"/>
              <a:buFont typeface="Times New Roman"/>
              <a:buChar char="●"/>
            </a:pPr>
            <a:r>
              <a:rPr lang="en-GB" sz="1337">
                <a:solidFill>
                  <a:srgbClr val="000000"/>
                </a:solidFill>
                <a:latin typeface="Times New Roman"/>
                <a:ea typeface="Times New Roman"/>
                <a:cs typeface="Times New Roman"/>
                <a:sym typeface="Times New Roman"/>
              </a:rPr>
              <a:t>There are no missing values for any of the images in the dataset. For the pixel values there are also no outliers for this image dataset.</a:t>
            </a:r>
            <a:endParaRPr sz="1337">
              <a:solidFill>
                <a:srgbClr val="000000"/>
              </a:solidFill>
              <a:latin typeface="Times New Roman"/>
              <a:ea typeface="Times New Roman"/>
              <a:cs typeface="Times New Roman"/>
              <a:sym typeface="Times New Roman"/>
            </a:endParaRPr>
          </a:p>
          <a:p>
            <a:pPr marL="457200" lvl="0" indent="-295433" algn="l" rtl="0">
              <a:spcBef>
                <a:spcPts val="0"/>
              </a:spcBef>
              <a:spcAft>
                <a:spcPts val="0"/>
              </a:spcAft>
              <a:buClr>
                <a:srgbClr val="000000"/>
              </a:buClr>
              <a:buSzPct val="100000"/>
              <a:buFont typeface="Times New Roman"/>
              <a:buAutoNum type="arabicPeriod"/>
            </a:pPr>
            <a:r>
              <a:rPr lang="en-GB" sz="1358" b="1">
                <a:solidFill>
                  <a:srgbClr val="000000"/>
                </a:solidFill>
                <a:latin typeface="Times New Roman"/>
                <a:ea typeface="Times New Roman"/>
                <a:cs typeface="Times New Roman"/>
                <a:sym typeface="Times New Roman"/>
              </a:rPr>
              <a:t>Dataset 2 (Drone Dataset): </a:t>
            </a:r>
            <a:r>
              <a:rPr lang="en-GB" sz="1358">
                <a:solidFill>
                  <a:srgbClr val="000000"/>
                </a:solidFill>
                <a:latin typeface="Times New Roman"/>
                <a:ea typeface="Times New Roman"/>
                <a:cs typeface="Times New Roman"/>
                <a:sym typeface="Times New Roman"/>
              </a:rPr>
              <a:t> </a:t>
            </a:r>
            <a:endParaRPr sz="1358">
              <a:solidFill>
                <a:srgbClr val="000000"/>
              </a:solidFill>
              <a:latin typeface="Times New Roman"/>
              <a:ea typeface="Times New Roman"/>
              <a:cs typeface="Times New Roman"/>
              <a:sym typeface="Times New Roman"/>
            </a:endParaRPr>
          </a:p>
          <a:p>
            <a:pPr marL="457200" lvl="0" indent="-293843" algn="l" rtl="0">
              <a:spcBef>
                <a:spcPts val="0"/>
              </a:spcBef>
              <a:spcAft>
                <a:spcPts val="0"/>
              </a:spcAft>
              <a:buClr>
                <a:srgbClr val="000000"/>
              </a:buClr>
              <a:buSzPct val="100000"/>
              <a:buFont typeface="Times New Roman"/>
              <a:buChar char="●"/>
            </a:pPr>
            <a:r>
              <a:rPr lang="en-GB" sz="1325">
                <a:solidFill>
                  <a:srgbClr val="000000"/>
                </a:solidFill>
                <a:latin typeface="Times New Roman"/>
                <a:ea typeface="Times New Roman"/>
                <a:cs typeface="Times New Roman"/>
                <a:sym typeface="Times New Roman"/>
              </a:rPr>
              <a:t>In dataset 2 there are 400 images captured from a drone that is at a height between five and thirty meters off of the ground.</a:t>
            </a:r>
            <a:endParaRPr sz="1325">
              <a:solidFill>
                <a:srgbClr val="000000"/>
              </a:solidFill>
              <a:latin typeface="Times New Roman"/>
              <a:ea typeface="Times New Roman"/>
              <a:cs typeface="Times New Roman"/>
              <a:sym typeface="Times New Roman"/>
            </a:endParaRPr>
          </a:p>
          <a:p>
            <a:pPr marL="457200" lvl="0" indent="-293843" algn="l" rtl="0">
              <a:spcBef>
                <a:spcPts val="0"/>
              </a:spcBef>
              <a:spcAft>
                <a:spcPts val="0"/>
              </a:spcAft>
              <a:buClr>
                <a:srgbClr val="000000"/>
              </a:buClr>
              <a:buSzPct val="100000"/>
              <a:buFont typeface="Times New Roman"/>
              <a:buChar char="●"/>
            </a:pPr>
            <a:r>
              <a:rPr lang="en-GB" sz="1325">
                <a:solidFill>
                  <a:srgbClr val="000000"/>
                </a:solidFill>
                <a:latin typeface="Times New Roman"/>
                <a:ea typeface="Times New Roman"/>
                <a:cs typeface="Times New Roman"/>
                <a:sym typeface="Times New Roman"/>
              </a:rPr>
              <a:t> The original images are all the same size at 6000 x 4000 x 3. The pixels in the original dataset are in the range from 0 to 255.</a:t>
            </a:r>
            <a:endParaRPr sz="1325">
              <a:solidFill>
                <a:srgbClr val="000000"/>
              </a:solidFill>
              <a:latin typeface="Times New Roman"/>
              <a:ea typeface="Times New Roman"/>
              <a:cs typeface="Times New Roman"/>
              <a:sym typeface="Times New Roman"/>
            </a:endParaRPr>
          </a:p>
          <a:p>
            <a:pPr marL="457200" lvl="0" indent="-293843" algn="l" rtl="0">
              <a:spcBef>
                <a:spcPts val="0"/>
              </a:spcBef>
              <a:spcAft>
                <a:spcPts val="0"/>
              </a:spcAft>
              <a:buClr>
                <a:srgbClr val="000000"/>
              </a:buClr>
              <a:buSzPct val="100000"/>
              <a:buFont typeface="Times New Roman"/>
              <a:buChar char="●"/>
            </a:pPr>
            <a:r>
              <a:rPr lang="en-GB" sz="1325">
                <a:solidFill>
                  <a:srgbClr val="000000"/>
                </a:solidFill>
                <a:latin typeface="Times New Roman"/>
                <a:ea typeface="Times New Roman"/>
                <a:cs typeface="Times New Roman"/>
                <a:sym typeface="Times New Roman"/>
              </a:rPr>
              <a:t>There are no missing values for any of the images of the drone dataset. There are also no outliers in pixel value or image size with the drone dataset.</a:t>
            </a:r>
            <a:endParaRPr sz="1325">
              <a:solidFill>
                <a:srgbClr val="000000"/>
              </a:solidFill>
              <a:latin typeface="Times New Roman"/>
              <a:ea typeface="Times New Roman"/>
              <a:cs typeface="Times New Roman"/>
              <a:sym typeface="Times New Roman"/>
            </a:endParaRPr>
          </a:p>
          <a:p>
            <a:pPr marL="457200" lvl="0" indent="0" algn="l" rtl="0">
              <a:spcBef>
                <a:spcPts val="1200"/>
              </a:spcBef>
              <a:spcAft>
                <a:spcPts val="0"/>
              </a:spcAft>
              <a:buNone/>
            </a:pPr>
            <a:endParaRPr sz="1100">
              <a:solidFill>
                <a:srgbClr val="000000"/>
              </a:solidFill>
              <a:latin typeface="Times New Roman"/>
              <a:ea typeface="Times New Roman"/>
              <a:cs typeface="Times New Roman"/>
              <a:sym typeface="Times New Roman"/>
            </a:endParaRPr>
          </a:p>
          <a:p>
            <a:pPr marL="0" lvl="0" indent="0" algn="l" rtl="0">
              <a:spcBef>
                <a:spcPts val="1200"/>
              </a:spcBef>
              <a:spcAft>
                <a:spcPts val="1200"/>
              </a:spcAft>
              <a:buNone/>
            </a:pPr>
            <a:r>
              <a:rPr lang="en-GB"/>
              <a:t>	</a:t>
            </a:r>
            <a:endParaRPr/>
          </a:p>
        </p:txBody>
      </p:sp>
      <p:sp>
        <p:nvSpPr>
          <p:cNvPr id="204" name="Google Shape;204;p1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0"/>
          <p:cNvSpPr txBox="1">
            <a:spLocks noGrp="1"/>
          </p:cNvSpPr>
          <p:nvPr>
            <p:ph type="title"/>
          </p:nvPr>
        </p:nvSpPr>
        <p:spPr>
          <a:xfrm>
            <a:off x="819150" y="380325"/>
            <a:ext cx="7505700" cy="56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latin typeface="Times New Roman"/>
                <a:ea typeface="Times New Roman"/>
                <a:cs typeface="Times New Roman"/>
                <a:sym typeface="Times New Roman"/>
              </a:rPr>
              <a:t>Exploratory Data Analysis - Pets Dataset</a:t>
            </a:r>
            <a:endParaRPr u="sng">
              <a:latin typeface="Times New Roman"/>
              <a:ea typeface="Times New Roman"/>
              <a:cs typeface="Times New Roman"/>
              <a:sym typeface="Times New Roman"/>
            </a:endParaRPr>
          </a:p>
        </p:txBody>
      </p:sp>
      <p:sp>
        <p:nvSpPr>
          <p:cNvPr id="210" name="Google Shape;210;p20"/>
          <p:cNvSpPr txBox="1">
            <a:spLocks noGrp="1"/>
          </p:cNvSpPr>
          <p:nvPr>
            <p:ph type="body" idx="1"/>
          </p:nvPr>
        </p:nvSpPr>
        <p:spPr>
          <a:xfrm>
            <a:off x="819150" y="1071950"/>
            <a:ext cx="7505700" cy="3366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000000"/>
                </a:solidFill>
                <a:latin typeface="Times New Roman"/>
                <a:ea typeface="Times New Roman"/>
                <a:cs typeface="Times New Roman"/>
                <a:sym typeface="Times New Roman"/>
              </a:rPr>
              <a:t>Below shows the dtype, how many channels in each image, and basic statistics for image size and pixel values.</a:t>
            </a:r>
            <a:endParaRPr sz="1500"/>
          </a:p>
        </p:txBody>
      </p:sp>
      <p:pic>
        <p:nvPicPr>
          <p:cNvPr id="211" name="Google Shape;211;p20"/>
          <p:cNvPicPr preferRelativeResize="0"/>
          <p:nvPr/>
        </p:nvPicPr>
        <p:blipFill>
          <a:blip r:embed="rId3">
            <a:alphaModFix/>
          </a:blip>
          <a:stretch>
            <a:fillRect/>
          </a:stretch>
        </p:blipFill>
        <p:spPr>
          <a:xfrm>
            <a:off x="1777175" y="1673750"/>
            <a:ext cx="5237152" cy="2708100"/>
          </a:xfrm>
          <a:prstGeom prst="rect">
            <a:avLst/>
          </a:prstGeom>
          <a:noFill/>
          <a:ln>
            <a:noFill/>
          </a:ln>
        </p:spPr>
      </p:pic>
      <p:sp>
        <p:nvSpPr>
          <p:cNvPr id="212" name="Google Shape;212;p2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1359900" y="348150"/>
            <a:ext cx="6424200" cy="7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u="sng">
                <a:latin typeface="Times New Roman"/>
                <a:ea typeface="Times New Roman"/>
                <a:cs typeface="Times New Roman"/>
                <a:sym typeface="Times New Roman"/>
              </a:rPr>
              <a:t>Exploratory Data Analysis - Pets Dataset</a:t>
            </a:r>
            <a:endParaRPr u="sng">
              <a:latin typeface="Times New Roman"/>
              <a:ea typeface="Times New Roman"/>
              <a:cs typeface="Times New Roman"/>
              <a:sym typeface="Times New Roman"/>
            </a:endParaRPr>
          </a:p>
        </p:txBody>
      </p:sp>
      <p:pic>
        <p:nvPicPr>
          <p:cNvPr id="218" name="Google Shape;218;p21"/>
          <p:cNvPicPr preferRelativeResize="0"/>
          <p:nvPr/>
        </p:nvPicPr>
        <p:blipFill>
          <a:blip r:embed="rId3">
            <a:alphaModFix/>
          </a:blip>
          <a:stretch>
            <a:fillRect/>
          </a:stretch>
        </p:blipFill>
        <p:spPr>
          <a:xfrm>
            <a:off x="636950" y="977275"/>
            <a:ext cx="3716700" cy="3113075"/>
          </a:xfrm>
          <a:prstGeom prst="rect">
            <a:avLst/>
          </a:prstGeom>
          <a:noFill/>
          <a:ln>
            <a:noFill/>
          </a:ln>
        </p:spPr>
      </p:pic>
      <p:pic>
        <p:nvPicPr>
          <p:cNvPr id="219" name="Google Shape;219;p21"/>
          <p:cNvPicPr preferRelativeResize="0"/>
          <p:nvPr/>
        </p:nvPicPr>
        <p:blipFill>
          <a:blip r:embed="rId4">
            <a:alphaModFix/>
          </a:blip>
          <a:stretch>
            <a:fillRect/>
          </a:stretch>
        </p:blipFill>
        <p:spPr>
          <a:xfrm>
            <a:off x="4272725" y="1053150"/>
            <a:ext cx="3907976" cy="3037200"/>
          </a:xfrm>
          <a:prstGeom prst="rect">
            <a:avLst/>
          </a:prstGeom>
          <a:noFill/>
          <a:ln>
            <a:noFill/>
          </a:ln>
        </p:spPr>
      </p:pic>
      <p:sp>
        <p:nvSpPr>
          <p:cNvPr id="220" name="Google Shape;220;p21"/>
          <p:cNvSpPr txBox="1">
            <a:spLocks noGrp="1"/>
          </p:cNvSpPr>
          <p:nvPr>
            <p:ph type="subTitle" idx="1"/>
          </p:nvPr>
        </p:nvSpPr>
        <p:spPr>
          <a:xfrm>
            <a:off x="636950" y="4168950"/>
            <a:ext cx="5859900" cy="582600"/>
          </a:xfrm>
          <a:prstGeom prst="rect">
            <a:avLst/>
          </a:prstGeom>
        </p:spPr>
        <p:txBody>
          <a:bodyPr spcFirstLastPara="1" wrap="square" lIns="91425" tIns="91425" rIns="91425" bIns="91425" anchor="t" anchorCtr="0">
            <a:normAutofit fontScale="92500" lnSpcReduction="20000"/>
          </a:bodyPr>
          <a:lstStyle/>
          <a:p>
            <a:pPr marL="457200" lvl="0" indent="-322580" algn="l" rtl="0">
              <a:spcBef>
                <a:spcPts val="0"/>
              </a:spcBef>
              <a:spcAft>
                <a:spcPts val="0"/>
              </a:spcAft>
              <a:buClr>
                <a:srgbClr val="000000"/>
              </a:buClr>
              <a:buSzPct val="100000"/>
              <a:buChar char="●"/>
            </a:pPr>
            <a:r>
              <a:rPr lang="en-GB">
                <a:solidFill>
                  <a:srgbClr val="000000"/>
                </a:solidFill>
              </a:rPr>
              <a:t>The blue channel has the highest deviation of the three channels</a:t>
            </a:r>
            <a:endParaRPr>
              <a:solidFill>
                <a:srgbClr val="000000"/>
              </a:solidFill>
            </a:endParaRPr>
          </a:p>
          <a:p>
            <a:pPr marL="457200" lvl="0" indent="-322580" algn="l" rtl="0">
              <a:spcBef>
                <a:spcPts val="0"/>
              </a:spcBef>
              <a:spcAft>
                <a:spcPts val="0"/>
              </a:spcAft>
              <a:buClr>
                <a:srgbClr val="000000"/>
              </a:buClr>
              <a:buSzPct val="100000"/>
              <a:buChar char="●"/>
            </a:pPr>
            <a:r>
              <a:rPr lang="en-GB">
                <a:solidFill>
                  <a:srgbClr val="000000"/>
                </a:solidFill>
              </a:rPr>
              <a:t>Images have a high variation of sizes</a:t>
            </a:r>
            <a:endParaRPr>
              <a:solidFill>
                <a:srgbClr val="000000"/>
              </a:solidFill>
            </a:endParaRPr>
          </a:p>
        </p:txBody>
      </p:sp>
      <p:sp>
        <p:nvSpPr>
          <p:cNvPr id="221" name="Google Shape;221;p2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2"/>
          <p:cNvSpPr txBox="1">
            <a:spLocks noGrp="1"/>
          </p:cNvSpPr>
          <p:nvPr>
            <p:ph type="title"/>
          </p:nvPr>
        </p:nvSpPr>
        <p:spPr>
          <a:xfrm>
            <a:off x="757875" y="1069550"/>
            <a:ext cx="7505700" cy="1307700"/>
          </a:xfrm>
          <a:prstGeom prst="rect">
            <a:avLst/>
          </a:prstGeom>
        </p:spPr>
        <p:txBody>
          <a:bodyPr spcFirstLastPara="1" wrap="square" lIns="91425" tIns="91425" rIns="91425" bIns="91425" anchor="t" anchorCtr="0">
            <a:noAutofit/>
          </a:bodyPr>
          <a:lstStyle/>
          <a:p>
            <a:pPr marL="179999" lvl="0" indent="-310515" algn="l" rtl="0">
              <a:spcBef>
                <a:spcPts val="0"/>
              </a:spcBef>
              <a:spcAft>
                <a:spcPts val="0"/>
              </a:spcAft>
              <a:buClr>
                <a:srgbClr val="000000"/>
              </a:buClr>
              <a:buSzPts val="1290"/>
              <a:buFont typeface="Times New Roman"/>
              <a:buChar char="●"/>
            </a:pPr>
            <a:r>
              <a:rPr lang="en-GB" sz="1290">
                <a:solidFill>
                  <a:srgbClr val="000000"/>
                </a:solidFill>
                <a:latin typeface="Times New Roman"/>
                <a:ea typeface="Times New Roman"/>
                <a:cs typeface="Times New Roman"/>
                <a:sym typeface="Times New Roman"/>
              </a:rPr>
              <a:t>The pixel values are in the range from 0 to 255. The histogram for the class labels is shown below. We can see that the background is the majority of the class labels with over 120,000 pixels representing the background while the outline and animal combined is less than half of that</a:t>
            </a:r>
            <a:endParaRPr sz="1290">
              <a:solidFill>
                <a:srgbClr val="000000"/>
              </a:solidFill>
              <a:latin typeface="Times New Roman"/>
              <a:ea typeface="Times New Roman"/>
              <a:cs typeface="Times New Roman"/>
              <a:sym typeface="Times New Roman"/>
            </a:endParaRPr>
          </a:p>
          <a:p>
            <a:pPr marL="179999" lvl="0" indent="-310515" algn="l" rtl="0">
              <a:spcBef>
                <a:spcPts val="0"/>
              </a:spcBef>
              <a:spcAft>
                <a:spcPts val="0"/>
              </a:spcAft>
              <a:buClr>
                <a:srgbClr val="000000"/>
              </a:buClr>
              <a:buSzPts val="1290"/>
              <a:buFont typeface="Times New Roman"/>
              <a:buChar char="●"/>
            </a:pPr>
            <a:r>
              <a:rPr lang="en-GB" sz="1290">
                <a:solidFill>
                  <a:srgbClr val="000000"/>
                </a:solidFill>
                <a:latin typeface="Times New Roman"/>
                <a:ea typeface="Times New Roman"/>
                <a:cs typeface="Times New Roman"/>
                <a:sym typeface="Times New Roman"/>
              </a:rPr>
              <a:t>For the training and test dataset we have 2 graphs which are histogram and bar chart for the counts of species which are Cats and Dogs. There are 3680 entries in the train dataset and 3669 entries in the test dataset.</a:t>
            </a:r>
            <a:endParaRPr sz="1290">
              <a:solidFill>
                <a:srgbClr val="000000"/>
              </a:solidFill>
              <a:latin typeface="Times New Roman"/>
              <a:ea typeface="Times New Roman"/>
              <a:cs typeface="Times New Roman"/>
              <a:sym typeface="Times New Roman"/>
            </a:endParaRPr>
          </a:p>
        </p:txBody>
      </p:sp>
      <p:pic>
        <p:nvPicPr>
          <p:cNvPr id="227" name="Google Shape;227;p22"/>
          <p:cNvPicPr preferRelativeResize="0"/>
          <p:nvPr/>
        </p:nvPicPr>
        <p:blipFill>
          <a:blip r:embed="rId3">
            <a:alphaModFix/>
          </a:blip>
          <a:stretch>
            <a:fillRect/>
          </a:stretch>
        </p:blipFill>
        <p:spPr>
          <a:xfrm>
            <a:off x="757875" y="2571750"/>
            <a:ext cx="2462372" cy="2154575"/>
          </a:xfrm>
          <a:prstGeom prst="rect">
            <a:avLst/>
          </a:prstGeom>
          <a:noFill/>
          <a:ln>
            <a:noFill/>
          </a:ln>
        </p:spPr>
      </p:pic>
      <p:pic>
        <p:nvPicPr>
          <p:cNvPr id="228" name="Google Shape;228;p22"/>
          <p:cNvPicPr preferRelativeResize="0"/>
          <p:nvPr/>
        </p:nvPicPr>
        <p:blipFill>
          <a:blip r:embed="rId4">
            <a:alphaModFix/>
          </a:blip>
          <a:stretch>
            <a:fillRect/>
          </a:stretch>
        </p:blipFill>
        <p:spPr>
          <a:xfrm>
            <a:off x="3480875" y="2422150"/>
            <a:ext cx="2403000" cy="2154575"/>
          </a:xfrm>
          <a:prstGeom prst="rect">
            <a:avLst/>
          </a:prstGeom>
          <a:noFill/>
          <a:ln>
            <a:noFill/>
          </a:ln>
        </p:spPr>
      </p:pic>
      <p:pic>
        <p:nvPicPr>
          <p:cNvPr id="229" name="Google Shape;229;p22"/>
          <p:cNvPicPr preferRelativeResize="0"/>
          <p:nvPr/>
        </p:nvPicPr>
        <p:blipFill>
          <a:blip r:embed="rId5">
            <a:alphaModFix/>
          </a:blip>
          <a:stretch>
            <a:fillRect/>
          </a:stretch>
        </p:blipFill>
        <p:spPr>
          <a:xfrm>
            <a:off x="6395800" y="2377238"/>
            <a:ext cx="1867775" cy="2154575"/>
          </a:xfrm>
          <a:prstGeom prst="rect">
            <a:avLst/>
          </a:prstGeom>
          <a:noFill/>
          <a:ln>
            <a:noFill/>
          </a:ln>
        </p:spPr>
      </p:pic>
      <p:sp>
        <p:nvSpPr>
          <p:cNvPr id="230" name="Google Shape;230;p22"/>
          <p:cNvSpPr txBox="1"/>
          <p:nvPr/>
        </p:nvSpPr>
        <p:spPr>
          <a:xfrm>
            <a:off x="831375" y="423050"/>
            <a:ext cx="7358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u="sng">
                <a:solidFill>
                  <a:schemeClr val="lt1"/>
                </a:solidFill>
                <a:latin typeface="Times New Roman"/>
                <a:ea typeface="Times New Roman"/>
                <a:cs typeface="Times New Roman"/>
                <a:sym typeface="Times New Roman"/>
              </a:rPr>
              <a:t>Exploratory Data Analysis - Pets Dataset</a:t>
            </a:r>
            <a:endParaRPr sz="3000" u="sng">
              <a:solidFill>
                <a:schemeClr val="lt1"/>
              </a:solidFill>
              <a:latin typeface="Times New Roman"/>
              <a:ea typeface="Times New Roman"/>
              <a:cs typeface="Times New Roman"/>
              <a:sym typeface="Times New Roman"/>
            </a:endParaRPr>
          </a:p>
        </p:txBody>
      </p:sp>
      <p:sp>
        <p:nvSpPr>
          <p:cNvPr id="231" name="Google Shape;231;p2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3"/>
          <p:cNvSpPr txBox="1">
            <a:spLocks noGrp="1"/>
          </p:cNvSpPr>
          <p:nvPr>
            <p:ph type="title"/>
          </p:nvPr>
        </p:nvSpPr>
        <p:spPr>
          <a:xfrm>
            <a:off x="783550" y="1289425"/>
            <a:ext cx="7505700" cy="7920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SzPts val="990"/>
              <a:buNone/>
            </a:pPr>
            <a:r>
              <a:rPr lang="en-GB" sz="1290">
                <a:solidFill>
                  <a:srgbClr val="000000"/>
                </a:solidFill>
                <a:latin typeface="Times New Roman"/>
                <a:ea typeface="Times New Roman"/>
                <a:cs typeface="Times New Roman"/>
                <a:sym typeface="Times New Roman"/>
              </a:rPr>
              <a:t>Below two graphs show the counts of the number of pets in each category for both train and test data. And as we can see that the maximum number of pets for almost all categories is 100. This means that the dataset is evenly distributed.</a:t>
            </a:r>
            <a:endParaRPr sz="1290">
              <a:solidFill>
                <a:srgbClr val="000000"/>
              </a:solidFill>
              <a:latin typeface="Times New Roman"/>
              <a:ea typeface="Times New Roman"/>
              <a:cs typeface="Times New Roman"/>
              <a:sym typeface="Times New Roman"/>
            </a:endParaRPr>
          </a:p>
          <a:p>
            <a:pPr marL="0" lvl="0" indent="0" algn="l" rtl="0">
              <a:spcBef>
                <a:spcPts val="1200"/>
              </a:spcBef>
              <a:spcAft>
                <a:spcPts val="0"/>
              </a:spcAft>
              <a:buSzPts val="990"/>
              <a:buNone/>
            </a:pPr>
            <a:endParaRPr sz="2700"/>
          </a:p>
        </p:txBody>
      </p:sp>
      <p:pic>
        <p:nvPicPr>
          <p:cNvPr id="237" name="Google Shape;237;p23"/>
          <p:cNvPicPr preferRelativeResize="0"/>
          <p:nvPr/>
        </p:nvPicPr>
        <p:blipFill>
          <a:blip r:embed="rId3">
            <a:alphaModFix/>
          </a:blip>
          <a:stretch>
            <a:fillRect/>
          </a:stretch>
        </p:blipFill>
        <p:spPr>
          <a:xfrm>
            <a:off x="470200" y="2151425"/>
            <a:ext cx="3825300" cy="2594600"/>
          </a:xfrm>
          <a:prstGeom prst="rect">
            <a:avLst/>
          </a:prstGeom>
          <a:noFill/>
          <a:ln>
            <a:noFill/>
          </a:ln>
        </p:spPr>
      </p:pic>
      <p:pic>
        <p:nvPicPr>
          <p:cNvPr id="238" name="Google Shape;238;p23"/>
          <p:cNvPicPr preferRelativeResize="0"/>
          <p:nvPr/>
        </p:nvPicPr>
        <p:blipFill>
          <a:blip r:embed="rId4">
            <a:alphaModFix/>
          </a:blip>
          <a:stretch>
            <a:fillRect/>
          </a:stretch>
        </p:blipFill>
        <p:spPr>
          <a:xfrm>
            <a:off x="4889900" y="2151425"/>
            <a:ext cx="3776325" cy="2594600"/>
          </a:xfrm>
          <a:prstGeom prst="rect">
            <a:avLst/>
          </a:prstGeom>
          <a:noFill/>
          <a:ln>
            <a:noFill/>
          </a:ln>
        </p:spPr>
      </p:pic>
      <p:sp>
        <p:nvSpPr>
          <p:cNvPr id="239" name="Google Shape;239;p23"/>
          <p:cNvSpPr txBox="1"/>
          <p:nvPr/>
        </p:nvSpPr>
        <p:spPr>
          <a:xfrm>
            <a:off x="626900" y="320575"/>
            <a:ext cx="76623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u="sng">
                <a:solidFill>
                  <a:schemeClr val="lt1"/>
                </a:solidFill>
                <a:latin typeface="Times New Roman"/>
                <a:ea typeface="Times New Roman"/>
                <a:cs typeface="Times New Roman"/>
                <a:sym typeface="Times New Roman"/>
              </a:rPr>
              <a:t>Exploratory Data Analysis - Pets Dataset</a:t>
            </a:r>
            <a:endParaRPr sz="3000" u="sng">
              <a:solidFill>
                <a:schemeClr val="lt1"/>
              </a:solidFill>
              <a:latin typeface="Times New Roman"/>
              <a:ea typeface="Times New Roman"/>
              <a:cs typeface="Times New Roman"/>
              <a:sym typeface="Times New Roman"/>
            </a:endParaRPr>
          </a:p>
        </p:txBody>
      </p:sp>
      <p:sp>
        <p:nvSpPr>
          <p:cNvPr id="240" name="Google Shape;240;p2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4"/>
          <p:cNvSpPr txBox="1">
            <a:spLocks noGrp="1"/>
          </p:cNvSpPr>
          <p:nvPr>
            <p:ph type="title"/>
          </p:nvPr>
        </p:nvSpPr>
        <p:spPr>
          <a:xfrm>
            <a:off x="819150" y="25320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u="sng">
                <a:latin typeface="Times New Roman"/>
                <a:ea typeface="Times New Roman"/>
                <a:cs typeface="Times New Roman"/>
                <a:sym typeface="Times New Roman"/>
              </a:rPr>
              <a:t>Exploratory Data Analysis - Drone Dataset</a:t>
            </a:r>
            <a:endParaRPr u="sng">
              <a:latin typeface="Times New Roman"/>
              <a:ea typeface="Times New Roman"/>
              <a:cs typeface="Times New Roman"/>
              <a:sym typeface="Times New Roman"/>
            </a:endParaRPr>
          </a:p>
        </p:txBody>
      </p:sp>
      <p:sp>
        <p:nvSpPr>
          <p:cNvPr id="246" name="Google Shape;246;p24"/>
          <p:cNvSpPr txBox="1">
            <a:spLocks noGrp="1"/>
          </p:cNvSpPr>
          <p:nvPr>
            <p:ph type="body" idx="1"/>
          </p:nvPr>
        </p:nvSpPr>
        <p:spPr>
          <a:xfrm>
            <a:off x="819150" y="959125"/>
            <a:ext cx="7505700" cy="34797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GB" sz="1100">
                <a:solidFill>
                  <a:srgbClr val="000000"/>
                </a:solidFill>
                <a:latin typeface="Times New Roman"/>
                <a:ea typeface="Times New Roman"/>
                <a:cs typeface="Times New Roman"/>
                <a:sym typeface="Times New Roman"/>
              </a:rPr>
              <a:t>The original images are all the same size at 6000 x 4000 x 3.</a:t>
            </a:r>
            <a:endParaRPr sz="1100">
              <a:solidFill>
                <a:srgbClr val="000000"/>
              </a:solidFill>
              <a:latin typeface="Times New Roman"/>
              <a:ea typeface="Times New Roman"/>
              <a:cs typeface="Times New Roman"/>
              <a:sym typeface="Times New Roman"/>
            </a:endParaRPr>
          </a:p>
          <a:p>
            <a:pPr marL="0" lvl="0" indent="0" algn="l" rtl="0">
              <a:lnSpc>
                <a:spcPct val="80000"/>
              </a:lnSpc>
              <a:spcBef>
                <a:spcPts val="1200"/>
              </a:spcBef>
              <a:spcAft>
                <a:spcPts val="0"/>
              </a:spcAft>
              <a:buNone/>
            </a:pPr>
            <a:r>
              <a:rPr lang="en-GB" sz="1100">
                <a:solidFill>
                  <a:srgbClr val="000000"/>
                </a:solidFill>
                <a:latin typeface="Times New Roman"/>
                <a:ea typeface="Times New Roman"/>
                <a:cs typeface="Times New Roman"/>
                <a:sym typeface="Times New Roman"/>
              </a:rPr>
              <a:t>The pixels in the original dataset are in the range from 0 to 255.</a:t>
            </a:r>
            <a:endParaRPr sz="1100">
              <a:solidFill>
                <a:srgbClr val="000000"/>
              </a:solidFill>
              <a:latin typeface="Times New Roman"/>
              <a:ea typeface="Times New Roman"/>
              <a:cs typeface="Times New Roman"/>
              <a:sym typeface="Times New Roman"/>
            </a:endParaRPr>
          </a:p>
          <a:p>
            <a:pPr marL="0" lvl="0" indent="0" algn="l" rtl="0">
              <a:lnSpc>
                <a:spcPct val="80000"/>
              </a:lnSpc>
              <a:spcBef>
                <a:spcPts val="1200"/>
              </a:spcBef>
              <a:spcAft>
                <a:spcPts val="1200"/>
              </a:spcAft>
              <a:buNone/>
            </a:pPr>
            <a:r>
              <a:rPr lang="en-GB" sz="1100">
                <a:solidFill>
                  <a:srgbClr val="000000"/>
                </a:solidFill>
                <a:latin typeface="Times New Roman"/>
                <a:ea typeface="Times New Roman"/>
                <a:cs typeface="Times New Roman"/>
                <a:sym typeface="Times New Roman"/>
              </a:rPr>
              <a:t>This drone dataset also contains a ground truth masking for each of the images. The values of the pixels in the ground truth masking range from the values of 0 to 23.</a:t>
            </a:r>
            <a:endParaRPr sz="1100">
              <a:solidFill>
                <a:srgbClr val="000000"/>
              </a:solidFill>
              <a:latin typeface="Times New Roman"/>
              <a:ea typeface="Times New Roman"/>
              <a:cs typeface="Times New Roman"/>
              <a:sym typeface="Times New Roman"/>
            </a:endParaRPr>
          </a:p>
        </p:txBody>
      </p:sp>
      <p:pic>
        <p:nvPicPr>
          <p:cNvPr id="247" name="Google Shape;247;p24"/>
          <p:cNvPicPr preferRelativeResize="0"/>
          <p:nvPr/>
        </p:nvPicPr>
        <p:blipFill>
          <a:blip r:embed="rId3">
            <a:alphaModFix/>
          </a:blip>
          <a:stretch>
            <a:fillRect/>
          </a:stretch>
        </p:blipFill>
        <p:spPr>
          <a:xfrm>
            <a:off x="1793375" y="1917400"/>
            <a:ext cx="5557250" cy="2899225"/>
          </a:xfrm>
          <a:prstGeom prst="rect">
            <a:avLst/>
          </a:prstGeom>
          <a:noFill/>
          <a:ln>
            <a:noFill/>
          </a:ln>
        </p:spPr>
      </p:pic>
      <p:sp>
        <p:nvSpPr>
          <p:cNvPr id="248" name="Google Shape;248;p2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601175" y="2571750"/>
            <a:ext cx="4848600" cy="213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100">
                <a:solidFill>
                  <a:srgbClr val="000000"/>
                </a:solidFill>
                <a:latin typeface="Times New Roman"/>
                <a:ea typeface="Times New Roman"/>
                <a:cs typeface="Times New Roman"/>
                <a:sym typeface="Times New Roman"/>
              </a:rPr>
              <a:t>Top graph shows number of times each pixel has a certain class label based off the mask images. 23 different class labels with a few of them being person, vegetation, tree and bicycle.  </a:t>
            </a: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GB" sz="1100">
                <a:solidFill>
                  <a:srgbClr val="000000"/>
                </a:solidFill>
                <a:latin typeface="Times New Roman"/>
                <a:ea typeface="Times New Roman"/>
                <a:cs typeface="Times New Roman"/>
                <a:sym typeface="Times New Roman"/>
              </a:rPr>
              <a:t>The original images in the drone dataset have pixel values between 0 and 255. The histogram for the pixel values for each channel is shown to the right.</a:t>
            </a: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rgbClr val="000000"/>
              </a:solidFill>
              <a:latin typeface="Times New Roman"/>
              <a:ea typeface="Times New Roman"/>
              <a:cs typeface="Times New Roman"/>
              <a:sym typeface="Times New Roman"/>
            </a:endParaRPr>
          </a:p>
        </p:txBody>
      </p:sp>
      <p:pic>
        <p:nvPicPr>
          <p:cNvPr id="254" name="Google Shape;254;p25"/>
          <p:cNvPicPr preferRelativeResize="0"/>
          <p:nvPr/>
        </p:nvPicPr>
        <p:blipFill>
          <a:blip r:embed="rId3">
            <a:alphaModFix/>
          </a:blip>
          <a:stretch>
            <a:fillRect/>
          </a:stretch>
        </p:blipFill>
        <p:spPr>
          <a:xfrm>
            <a:off x="5378500" y="2664350"/>
            <a:ext cx="3348350" cy="2136975"/>
          </a:xfrm>
          <a:prstGeom prst="rect">
            <a:avLst/>
          </a:prstGeom>
          <a:noFill/>
          <a:ln>
            <a:noFill/>
          </a:ln>
        </p:spPr>
      </p:pic>
      <p:pic>
        <p:nvPicPr>
          <p:cNvPr id="255" name="Google Shape;255;p25"/>
          <p:cNvPicPr preferRelativeResize="0"/>
          <p:nvPr/>
        </p:nvPicPr>
        <p:blipFill>
          <a:blip r:embed="rId4">
            <a:alphaModFix/>
          </a:blip>
          <a:stretch>
            <a:fillRect/>
          </a:stretch>
        </p:blipFill>
        <p:spPr>
          <a:xfrm>
            <a:off x="5293100" y="347225"/>
            <a:ext cx="3486400" cy="2317125"/>
          </a:xfrm>
          <a:prstGeom prst="rect">
            <a:avLst/>
          </a:prstGeom>
          <a:noFill/>
          <a:ln>
            <a:noFill/>
          </a:ln>
        </p:spPr>
      </p:pic>
      <p:sp>
        <p:nvSpPr>
          <p:cNvPr id="256" name="Google Shape;256;p25"/>
          <p:cNvSpPr txBox="1"/>
          <p:nvPr/>
        </p:nvSpPr>
        <p:spPr>
          <a:xfrm>
            <a:off x="605525" y="790750"/>
            <a:ext cx="4431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u="sng">
                <a:solidFill>
                  <a:schemeClr val="lt1"/>
                </a:solidFill>
                <a:latin typeface="Times New Roman"/>
                <a:ea typeface="Times New Roman"/>
                <a:cs typeface="Times New Roman"/>
                <a:sym typeface="Times New Roman"/>
              </a:rPr>
              <a:t>Exploratory Data Analysis  Drone Dataset</a:t>
            </a:r>
            <a:endParaRPr sz="3000" u="sng">
              <a:solidFill>
                <a:schemeClr val="lt1"/>
              </a:solidFill>
              <a:latin typeface="Times New Roman"/>
              <a:ea typeface="Times New Roman"/>
              <a:cs typeface="Times New Roman"/>
              <a:sym typeface="Times New Roman"/>
            </a:endParaRPr>
          </a:p>
        </p:txBody>
      </p:sp>
      <p:sp>
        <p:nvSpPr>
          <p:cNvPr id="257" name="Google Shape;257;p2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1431</Words>
  <Application>Microsoft Macintosh PowerPoint</Application>
  <PresentationFormat>On-screen Show (16:9)</PresentationFormat>
  <Paragraphs>117</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Arial</vt:lpstr>
      <vt:lpstr>Times New Roman</vt:lpstr>
      <vt:lpstr>Nunito</vt:lpstr>
      <vt:lpstr>Shift</vt:lpstr>
      <vt:lpstr>Unsupervised Image Segmentation with K-means</vt:lpstr>
      <vt:lpstr>PROJECT OBJECTIVE </vt:lpstr>
      <vt:lpstr>Data Overview</vt:lpstr>
      <vt:lpstr>Exploratory Data Analysis - Pets Dataset</vt:lpstr>
      <vt:lpstr>Exploratory Data Analysis - Pets Dataset</vt:lpstr>
      <vt:lpstr>The pixel values are in the range from 0 to 255. The histogram for the class labels is shown below. We can see that the background is the majority of the class labels with over 120,000 pixels representing the background while the outline and animal combined is less than half of that For the training and test dataset we have 2 graphs which are histogram and bar chart for the counts of species which are Cats and Dogs. There are 3680 entries in the train dataset and 3669 entries in the test dataset.</vt:lpstr>
      <vt:lpstr>Below two graphs show the counts of the number of pets in each category for both train and test data. And as we can see that the maximum number of pets for almost all categories is 100. This means that the dataset is evenly distributed. </vt:lpstr>
      <vt:lpstr>Exploratory Data Analysis - Drone Dataset</vt:lpstr>
      <vt:lpstr>Top graph shows number of times each pixel has a certain class label based off the mask images. 23 different class labels with a few of them being person, vegetation, tree and bicycle.      The original images in the drone dataset have pixel values between 0 and 255. The histogram for the pixel values for each channel is shown to the right.   </vt:lpstr>
      <vt:lpstr>K-means Algorithm</vt:lpstr>
      <vt:lpstr>Predictive Modeling for Pets Dataset</vt:lpstr>
      <vt:lpstr> The significance of RGB to HSV values can be defined as:  RGB color space describes colors in terms of the amount of red, green, and blue present. HSV color space describes colors in terms of the Hue, Saturation, and Value. In situations where color description plays an integral role, the HSV color model is often preferred over the RGB model.  The significance of RGB to LAB values can be defined as:  RGB operates on three channels: red, green and blue. Lab is a conversion of the same information to a lightness component L*, and two-color components - a* and b*. Lightness is kept separate from color, so that you can adjust one without affecting the other. </vt:lpstr>
      <vt:lpstr>K-means Original, HSV, LAB</vt:lpstr>
      <vt:lpstr>Autoencoders are a specific type of feed-forward neural networks where the input is the same as the output. They compress the input into a lower-dimension and then reconstruct the output from this representation. An autoencoder consists of 2 components, an encoder and decoder. The encoder compresses the input and , the decoder then reconstructs the input from the output of the encoder. </vt:lpstr>
      <vt:lpstr>The next step we did was to apply the self-organizing maps (SOM) to the dataset. A SOM is a type of artificial neural network that is trained using unsupervised learning to produce a low-dimensional, discretized representation of the input space. This is a random example of the output from the SOM. </vt:lpstr>
      <vt:lpstr>Random original images with output of k-means Input to k-means was autoencoder output, som output, and original image Each image has 9 channels </vt:lpstr>
      <vt:lpstr>The last attempt was using all features and feeding to the k-means a 15 channel image of the original image, output from autoencoder, output from SOM, hsv conversion of original image, lab conversion of original image. </vt:lpstr>
      <vt:lpstr>Predictive Modeling for Drone Dataset  </vt:lpstr>
      <vt:lpstr>K-means Segmentation with HSV and LAB </vt:lpstr>
      <vt:lpstr>Autoencoder</vt:lpstr>
      <vt:lpstr>K-means from Autoencoder and Original</vt:lpstr>
      <vt:lpstr>K-means from Autoencoder, SOM, Original</vt:lpstr>
      <vt:lpstr>K-means With All Features </vt:lpstr>
      <vt:lpstr>References and GitHub</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Image Segmentation with K-means</dc:title>
  <cp:lastModifiedBy>Jain,Avani</cp:lastModifiedBy>
  <cp:revision>1</cp:revision>
  <dcterms:modified xsi:type="dcterms:W3CDTF">2021-03-22T22:09:36Z</dcterms:modified>
</cp:coreProperties>
</file>